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11"/>
  </p:notesMasterIdLst>
  <p:sldIdLst>
    <p:sldId id="256" r:id="rId2"/>
    <p:sldId id="283" r:id="rId3"/>
    <p:sldId id="270" r:id="rId4"/>
    <p:sldId id="286" r:id="rId5"/>
    <p:sldId id="287" r:id="rId6"/>
    <p:sldId id="290" r:id="rId7"/>
    <p:sldId id="291" r:id="rId8"/>
    <p:sldId id="294" r:id="rId9"/>
    <p:sldId id="293" r:id="rId10"/>
  </p:sldIdLst>
  <p:sldSz cx="12192000" cy="6858000"/>
  <p:notesSz cx="6858000" cy="9144000"/>
  <p:embeddedFontLst>
    <p:embeddedFont>
      <p:font typeface="Calibri" panose="020F0502020204030204" pitchFamily="34" charset="0"/>
      <p:regular r:id="rId12"/>
      <p:bold r:id="rId13"/>
      <p:italic r:id="rId14"/>
      <p:boldItalic r:id="rId15"/>
    </p:embeddedFont>
    <p:embeddedFont>
      <p:font typeface="Tilda Sans" panose="020B0604020202020204" charset="0"/>
      <p:regular r:id="rId16"/>
    </p:embeddedFont>
    <p:embeddedFont>
      <p:font typeface="Tahoma" panose="020B0604030504040204" pitchFamily="34" charset="0"/>
      <p:regular r:id="rId17"/>
      <p:bold r:id="rId18"/>
    </p:embeddedFont>
    <p:embeddedFont>
      <p:font typeface="Calibri Light" panose="020F0302020204030204" pitchFamily="34" charset="0"/>
      <p:regular r:id="rId19"/>
      <p:italic r:id="rId20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7BC"/>
    <a:srgbClr val="F3E4F4"/>
    <a:srgbClr val="D38A58"/>
    <a:srgbClr val="DC9D73"/>
    <a:srgbClr val="C97034"/>
    <a:srgbClr val="FF8FE2"/>
    <a:srgbClr val="7FA5C8"/>
    <a:srgbClr val="FF69D8"/>
    <a:srgbClr val="FFB3CE"/>
    <a:srgbClr val="ECF5E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85BE263C-DBD7-4A20-BB59-AAB30ACAA65A}" styleName="Средний стиль 3 — акцент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37CE84F3-28C3-443E-9E96-99CF82512B78}" styleName="Темный стиль 1 — акцент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DA37D80-6434-44D0-A028-1B22A696006F}" styleName="Светлый стиль 3 — акцент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9DCAF9ED-07DC-4A11-8D7F-57B35C25682E}" styleName="Средний стиль 1 —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1FECB4D8-DB02-4DC6-A0A2-4F2EBAE1DC90}" styleName="Средний стиль 1 —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B301B821-A1FF-4177-AEE7-76D212191A09}" styleName="Средний стиль 1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001" autoAdjust="0"/>
    <p:restoredTop sz="88862" autoAdjust="0"/>
  </p:normalViewPr>
  <p:slideViewPr>
    <p:cSldViewPr snapToGrid="0">
      <p:cViewPr varScale="1">
        <p:scale>
          <a:sx n="95" d="100"/>
          <a:sy n="95" d="100"/>
        </p:scale>
        <p:origin x="265" y="87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67" d="100"/>
          <a:sy n="67" d="100"/>
        </p:scale>
        <p:origin x="3120" y="77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font" Target="fonts/font7.fntdata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" Type="http://schemas.openxmlformats.org/officeDocument/2006/relationships/slide" Target="slides/slide1.xml"/><Relationship Id="rId16" Type="http://schemas.openxmlformats.org/officeDocument/2006/relationships/font" Target="fonts/font5.fntdata"/><Relationship Id="rId20" Type="http://schemas.openxmlformats.org/officeDocument/2006/relationships/font" Target="fonts/font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8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4E7BEA9-327D-47EF-BE53-3EF121704AE1}" type="datetimeFigureOut">
              <a:rPr lang="ru-RU" smtClean="0"/>
              <a:t>13.04.2026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B807A3-AEAC-4E80-8917-19B403470E7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61039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B807A3-AEAC-4E80-8917-19B403470E79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18377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B807A3-AEAC-4E80-8917-19B403470E79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824006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B807A3-AEAC-4E80-8917-19B403470E79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24476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B807A3-AEAC-4E80-8917-19B403470E79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175794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B807A3-AEAC-4E80-8917-19B403470E79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537004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B807A3-AEAC-4E80-8917-19B403470E79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432809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B807A3-AEAC-4E80-8917-19B403470E79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938424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B807A3-AEAC-4E80-8917-19B403470E79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302755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B807A3-AEAC-4E80-8917-19B403470E79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96641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8CFE87-68FE-44FE-B532-D693804B47BE}" type="datetime1">
              <a:rPr lang="ru-RU" smtClean="0"/>
              <a:t>13.04.2026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7E785A-3681-4BED-BB63-77385CC9961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76377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DA5494-7C48-491E-BBBF-D7F69C25BF1B}" type="datetime1">
              <a:rPr lang="ru-RU" smtClean="0"/>
              <a:t>13.04.2026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7E785A-3681-4BED-BB63-77385CC9961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58914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DA4A25-A474-4761-A982-1BD77577A227}" type="datetime1">
              <a:rPr lang="ru-RU" smtClean="0"/>
              <a:t>13.04.2026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7E785A-3681-4BED-BB63-77385CC9961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80871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1F40EE-CABA-41C6-9C16-30662683B385}" type="datetime1">
              <a:rPr lang="ru-RU" smtClean="0"/>
              <a:t>13.04.2026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7E785A-3681-4BED-BB63-77385CC9961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05897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336E07-BBC8-427A-B974-B0F780ED3540}" type="datetime1">
              <a:rPr lang="ru-RU" smtClean="0"/>
              <a:t>13.04.2026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7E785A-3681-4BED-BB63-77385CC9961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30906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206C5D-0FD7-44F2-867E-DD3F3FE64224}" type="datetime1">
              <a:rPr lang="ru-RU" smtClean="0"/>
              <a:t>13.04.2026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7E785A-3681-4BED-BB63-77385CC9961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43681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880003-421F-423C-88BA-D1032CB8F167}" type="datetime1">
              <a:rPr lang="ru-RU" smtClean="0"/>
              <a:t>13.04.2026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7E785A-3681-4BED-BB63-77385CC9961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36606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24F4C6-3EDA-4096-8CA0-CDA325F9BED3}" type="datetime1">
              <a:rPr lang="ru-RU" smtClean="0"/>
              <a:t>13.04.2026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7E785A-3681-4BED-BB63-77385CC9961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08067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DC0E9C-38F0-45EA-BD93-7966B45B6771}" type="datetime1">
              <a:rPr lang="ru-RU" smtClean="0"/>
              <a:t>13.04.2026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7E785A-3681-4BED-BB63-77385CC9961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73867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BE587E-136A-45B0-8DD6-B11477707F3B}" type="datetime1">
              <a:rPr lang="ru-RU" smtClean="0"/>
              <a:t>13.04.2026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7E785A-3681-4BED-BB63-77385CC9961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24015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7F7ED7-C094-4354-B999-8445518840E7}" type="datetime1">
              <a:rPr lang="ru-RU" smtClean="0"/>
              <a:t>13.04.2026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7E785A-3681-4BED-BB63-77385CC9961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7197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249E11-2304-4DE0-9FA4-2A5708A4FEE2}" type="datetime1">
              <a:rPr lang="ru-RU" smtClean="0"/>
              <a:t>13.04.2026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7E785A-3681-4BED-BB63-77385CC9961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62357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microsoft.com/office/2007/relationships/hdphoto" Target="../media/hdphoto2.wdp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3.png"/><Relationship Id="rId7" Type="http://schemas.microsoft.com/office/2007/relationships/hdphoto" Target="../media/hdphoto4.wdp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3.png"/><Relationship Id="rId7" Type="http://schemas.microsoft.com/office/2007/relationships/hdphoto" Target="../media/hdphoto6.wdp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11" Type="http://schemas.microsoft.com/office/2007/relationships/hdphoto" Target="../media/hdphoto8.wdp"/><Relationship Id="rId5" Type="http://schemas.microsoft.com/office/2007/relationships/hdphoto" Target="../media/hdphoto5.wdp"/><Relationship Id="rId10" Type="http://schemas.openxmlformats.org/officeDocument/2006/relationships/image" Target="../media/image11.png"/><Relationship Id="rId4" Type="http://schemas.openxmlformats.org/officeDocument/2006/relationships/image" Target="../media/image8.png"/><Relationship Id="rId9" Type="http://schemas.microsoft.com/office/2007/relationships/hdphoto" Target="../media/hdphoto7.wdp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hdphoto" Target="../media/hdphoto10.wdp"/><Relationship Id="rId3" Type="http://schemas.openxmlformats.org/officeDocument/2006/relationships/image" Target="../media/image3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microsoft.com/office/2007/relationships/hdphoto" Target="../media/hdphoto9.wdp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hdphoto" Target="../media/hdphoto13.wdp"/><Relationship Id="rId3" Type="http://schemas.openxmlformats.org/officeDocument/2006/relationships/image" Target="../media/image16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microsoft.com/office/2007/relationships/hdphoto" Target="../media/hdphoto12.wdp"/><Relationship Id="rId11" Type="http://schemas.microsoft.com/office/2007/relationships/hdphoto" Target="../media/hdphoto14.wdp"/><Relationship Id="rId5" Type="http://schemas.openxmlformats.org/officeDocument/2006/relationships/image" Target="../media/image17.png"/><Relationship Id="rId10" Type="http://schemas.openxmlformats.org/officeDocument/2006/relationships/image" Target="../media/image20.png"/><Relationship Id="rId4" Type="http://schemas.microsoft.com/office/2007/relationships/hdphoto" Target="../media/hdphoto11.wdp"/><Relationship Id="rId9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-73152" y="1"/>
            <a:ext cx="12265152" cy="685799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4" name="TextBox 13"/>
          <p:cNvSpPr txBox="1"/>
          <p:nvPr/>
        </p:nvSpPr>
        <p:spPr>
          <a:xfrm>
            <a:off x="396058" y="3653458"/>
            <a:ext cx="713511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Внедрение COMITA AML </a:t>
            </a:r>
            <a:r>
              <a:rPr lang="en-US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 </a:t>
            </a:r>
            <a:r>
              <a:rPr lang="ru-RU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 условиях возрастающей регуляторной нагрузки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391" y="587427"/>
            <a:ext cx="2744273" cy="642423"/>
          </a:xfrm>
          <a:prstGeom prst="rect">
            <a:avLst/>
          </a:prstGeom>
        </p:spPr>
      </p:pic>
      <p:grpSp>
        <p:nvGrpSpPr>
          <p:cNvPr id="5" name="Группа 4"/>
          <p:cNvGrpSpPr/>
          <p:nvPr/>
        </p:nvGrpSpPr>
        <p:grpSpPr>
          <a:xfrm>
            <a:off x="7204694" y="669429"/>
            <a:ext cx="4306124" cy="4338439"/>
            <a:chOff x="7385849" y="716518"/>
            <a:chExt cx="4356021" cy="4388710"/>
          </a:xfrm>
        </p:grpSpPr>
        <p:pic>
          <p:nvPicPr>
            <p:cNvPr id="25" name="Рисунок 24"/>
            <p:cNvPicPr>
              <a:picLocks noChangeAspect="1"/>
            </p:cNvPicPr>
            <p:nvPr/>
          </p:nvPicPr>
          <p:blipFill>
            <a:blip r:embed="rId4" cstate="print">
              <a:duotone>
                <a:prstClr val="black"/>
                <a:schemeClr val="accent4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-2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7400600">
              <a:off x="7386967" y="750324"/>
              <a:ext cx="4388710" cy="4321097"/>
            </a:xfrm>
            <a:prstGeom prst="rect">
              <a:avLst/>
            </a:prstGeom>
          </p:spPr>
        </p:pic>
        <p:sp>
          <p:nvSpPr>
            <p:cNvPr id="23" name="4-конечная звезда 22"/>
            <p:cNvSpPr/>
            <p:nvPr/>
          </p:nvSpPr>
          <p:spPr>
            <a:xfrm rot="21280273">
              <a:off x="7756838" y="2584174"/>
              <a:ext cx="1272209" cy="1252331"/>
            </a:xfrm>
            <a:prstGeom prst="star4">
              <a:avLst/>
            </a:prstGeom>
            <a:solidFill>
              <a:schemeClr val="bg1"/>
            </a:solidFill>
            <a:ln w="12700"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" name="4-конечная звезда 23"/>
            <p:cNvSpPr/>
            <p:nvPr/>
          </p:nvSpPr>
          <p:spPr>
            <a:xfrm rot="288493">
              <a:off x="7385849" y="2090327"/>
              <a:ext cx="631172" cy="621310"/>
            </a:xfrm>
            <a:prstGeom prst="star4">
              <a:avLst/>
            </a:prstGeom>
            <a:solidFill>
              <a:schemeClr val="bg1"/>
            </a:solidFill>
            <a:ln w="12700"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3" name="Группа 2"/>
          <p:cNvGrpSpPr/>
          <p:nvPr/>
        </p:nvGrpSpPr>
        <p:grpSpPr>
          <a:xfrm>
            <a:off x="396058" y="5616920"/>
            <a:ext cx="4598635" cy="582135"/>
            <a:chOff x="456799" y="2799739"/>
            <a:chExt cx="4137086" cy="582135"/>
          </a:xfrm>
        </p:grpSpPr>
        <p:sp>
          <p:nvSpPr>
            <p:cNvPr id="9" name="TextBox 8"/>
            <p:cNvSpPr txBox="1"/>
            <p:nvPr/>
          </p:nvSpPr>
          <p:spPr>
            <a:xfrm>
              <a:off x="456799" y="2799739"/>
              <a:ext cx="413708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/>
              <a:r>
                <a:rPr lang="ru-RU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Елизавета Антипова</a:t>
              </a: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456799" y="3074097"/>
              <a:ext cx="413708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/>
              <a:r>
                <a:rPr lang="ru-RU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Руководитель проектного направления АО «Комита»</a:t>
              </a:r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10520968" y="5942826"/>
            <a:ext cx="117079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14.04.2026</a:t>
            </a:r>
          </a:p>
        </p:txBody>
      </p:sp>
    </p:spTree>
    <p:extLst>
      <p:ext uri="{BB962C8B-B14F-4D97-AF65-F5344CB8AC3E}">
        <p14:creationId xmlns:p14="http://schemas.microsoft.com/office/powerpoint/2010/main" val="6947779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803557" y="641630"/>
            <a:ext cx="593252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>
                <a:solidFill>
                  <a:srgbClr val="3B3838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Актуальность темы</a:t>
            </a:r>
            <a:endParaRPr lang="ru-RU" sz="4400" dirty="0">
              <a:solidFill>
                <a:srgbClr val="3B3838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AutoShape 2" descr="Файл:CBRF.png — Википедия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7E785A-3681-4BED-BB63-77385CC99619}" type="slidenum">
              <a:rPr lang="ru-RU" smtClean="0"/>
              <a:t>2</a:t>
            </a:fld>
            <a:endParaRPr lang="ru-RU"/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575" y="6356350"/>
            <a:ext cx="1216025" cy="284666"/>
          </a:xfrm>
          <a:prstGeom prst="rect">
            <a:avLst/>
          </a:prstGeom>
        </p:spPr>
      </p:pic>
      <p:grpSp>
        <p:nvGrpSpPr>
          <p:cNvPr id="5" name="Группа 4"/>
          <p:cNvGrpSpPr/>
          <p:nvPr/>
        </p:nvGrpSpPr>
        <p:grpSpPr>
          <a:xfrm>
            <a:off x="803556" y="1696720"/>
            <a:ext cx="10199724" cy="3869620"/>
            <a:chOff x="879888" y="1591255"/>
            <a:chExt cx="9919249" cy="3731246"/>
          </a:xfrm>
        </p:grpSpPr>
        <p:sp>
          <p:nvSpPr>
            <p:cNvPr id="28" name="Скругленный прямоугольник 27"/>
            <p:cNvSpPr/>
            <p:nvPr/>
          </p:nvSpPr>
          <p:spPr>
            <a:xfrm>
              <a:off x="5249268" y="1596228"/>
              <a:ext cx="5549869" cy="1867997"/>
            </a:xfrm>
            <a:prstGeom prst="roundRect">
              <a:avLst>
                <a:gd name="adj" fmla="val 7918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" name="Скругленный прямоугольник 16"/>
            <p:cNvSpPr/>
            <p:nvPr/>
          </p:nvSpPr>
          <p:spPr>
            <a:xfrm>
              <a:off x="879888" y="3579965"/>
              <a:ext cx="4831400" cy="1742536"/>
            </a:xfrm>
            <a:prstGeom prst="roundRect">
              <a:avLst>
                <a:gd name="adj" fmla="val 7918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Прямоугольник 12"/>
            <p:cNvSpPr/>
            <p:nvPr/>
          </p:nvSpPr>
          <p:spPr>
            <a:xfrm>
              <a:off x="1022374" y="4241937"/>
              <a:ext cx="4308898" cy="71225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4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Увеличение количества проводимых операций,</a:t>
              </a:r>
            </a:p>
            <a:p>
              <a:r>
                <a:rPr lang="ru-RU" sz="14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появление новых схем по отмыванию денег,</a:t>
              </a:r>
            </a:p>
            <a:p>
              <a:r>
                <a:rPr lang="ru-RU" sz="14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сложность выявления таких схем</a:t>
              </a:r>
            </a:p>
          </p:txBody>
        </p:sp>
        <p:sp>
          <p:nvSpPr>
            <p:cNvPr id="25" name="Скругленный прямоугольник 24"/>
            <p:cNvSpPr/>
            <p:nvPr/>
          </p:nvSpPr>
          <p:spPr>
            <a:xfrm>
              <a:off x="879889" y="1591255"/>
              <a:ext cx="4226894" cy="1858355"/>
            </a:xfrm>
            <a:prstGeom prst="roundRect">
              <a:avLst>
                <a:gd name="adj" fmla="val 7918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accent2">
                  <a:lumMod val="60000"/>
                  <a:lumOff val="40000"/>
                </a:schemeClr>
              </a:solidFill>
            </a:ln>
            <a:effectLst>
              <a:glow>
                <a:schemeClr val="accent1">
                  <a:alpha val="40000"/>
                </a:schemeClr>
              </a:glow>
              <a:reflection stA="45000" endPos="0" dist="508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6" name="Прямоугольник 25"/>
            <p:cNvSpPr/>
            <p:nvPr/>
          </p:nvSpPr>
          <p:spPr>
            <a:xfrm>
              <a:off x="1022374" y="2208456"/>
              <a:ext cx="4438141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4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Рост числа нормативных актов, регламентирующих деятельность подотчетных </a:t>
              </a:r>
              <a:r>
                <a:rPr lang="ru-RU" sz="1400" dirty="0" err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Росфинмониторингу</a:t>
              </a:r>
              <a:r>
                <a:rPr lang="ru-RU" sz="14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 организаций и повышение уровня требований </a:t>
              </a:r>
            </a:p>
            <a:p>
              <a:r>
                <a:rPr lang="ru-RU" sz="14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со стороны Регуляторов</a:t>
              </a:r>
            </a:p>
          </p:txBody>
        </p:sp>
        <p:sp>
          <p:nvSpPr>
            <p:cNvPr id="8" name="Прямоугольник 7"/>
            <p:cNvSpPr/>
            <p:nvPr/>
          </p:nvSpPr>
          <p:spPr>
            <a:xfrm>
              <a:off x="1022374" y="1823827"/>
              <a:ext cx="3692745" cy="32440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>
                <a:lnSpc>
                  <a:spcPts val="2100"/>
                </a:lnSpc>
                <a:spcBef>
                  <a:spcPts val="600"/>
                </a:spcBef>
                <a:spcAft>
                  <a:spcPts val="600"/>
                </a:spcAft>
                <a:buSzPts val="1000"/>
                <a:tabLst>
                  <a:tab pos="457200" algn="l"/>
                </a:tabLst>
              </a:pPr>
              <a:r>
                <a:rPr lang="ru-RU" sz="1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Рост регуляторной нагрузки</a:t>
              </a:r>
              <a:endParaRPr lang="ru-RU" sz="14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27" name="Прямоугольник 26"/>
            <p:cNvSpPr/>
            <p:nvPr/>
          </p:nvSpPr>
          <p:spPr>
            <a:xfrm>
              <a:off x="1022374" y="3807661"/>
              <a:ext cx="4153475" cy="32440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2100"/>
                </a:lnSpc>
                <a:spcBef>
                  <a:spcPts val="600"/>
                </a:spcBef>
                <a:spcAft>
                  <a:spcPts val="600"/>
                </a:spcAft>
                <a:buSzPts val="1000"/>
                <a:tabLst>
                  <a:tab pos="457200" algn="l"/>
                </a:tabLst>
              </a:pPr>
              <a:r>
                <a:rPr lang="ru-RU" sz="1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Рост числа финансовых транзакций</a:t>
              </a:r>
              <a:endParaRPr lang="ru-RU" sz="16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29" name="Прямоугольник 28"/>
            <p:cNvSpPr/>
            <p:nvPr/>
          </p:nvSpPr>
          <p:spPr>
            <a:xfrm>
              <a:off x="5518548" y="2208456"/>
              <a:ext cx="4512697" cy="11277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4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Требования Правительства, Банка России </a:t>
              </a:r>
            </a:p>
            <a:p>
              <a:r>
                <a:rPr lang="ru-RU" sz="14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по </a:t>
              </a:r>
              <a:r>
                <a:rPr lang="ru-RU" sz="1400" dirty="0" err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импортозамещению</a:t>
              </a:r>
              <a:r>
                <a:rPr lang="ru-RU" sz="14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, в том числе, и программного обеспечения, используемого в области ПОД/ФТ. Необходимость снижения зависимости от зарубежных решений и постепенного отказа от них</a:t>
              </a:r>
              <a:endParaRPr lang="en-US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Tilda Sans" panose="020B0502020204020303" pitchFamily="34" charset="0"/>
              </a:endParaRPr>
            </a:p>
          </p:txBody>
        </p:sp>
        <p:sp>
          <p:nvSpPr>
            <p:cNvPr id="30" name="Прямоугольник 29"/>
            <p:cNvSpPr/>
            <p:nvPr/>
          </p:nvSpPr>
          <p:spPr>
            <a:xfrm>
              <a:off x="5518548" y="1823827"/>
              <a:ext cx="3581482" cy="32440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2100"/>
                </a:lnSpc>
                <a:spcBef>
                  <a:spcPts val="600"/>
                </a:spcBef>
                <a:spcAft>
                  <a:spcPts val="600"/>
                </a:spcAft>
                <a:buSzPts val="1000"/>
                <a:tabLst>
                  <a:tab pos="457200" algn="l"/>
                </a:tabLst>
              </a:pPr>
              <a:r>
                <a:rPr lang="ru-RU" sz="1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Требования </a:t>
              </a:r>
              <a:r>
                <a:rPr lang="ru-RU" sz="1600" b="1" dirty="0" err="1">
                  <a:solidFill>
                    <a:schemeClr val="tx1">
                      <a:lumMod val="85000"/>
                      <a:lumOff val="15000"/>
                    </a:schemeClr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импортозамещения</a:t>
              </a:r>
              <a:endParaRPr lang="ru-RU" sz="16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31" name="Скругленный прямоугольник 30"/>
            <p:cNvSpPr/>
            <p:nvPr/>
          </p:nvSpPr>
          <p:spPr>
            <a:xfrm>
              <a:off x="5862502" y="3579965"/>
              <a:ext cx="4936634" cy="1742536"/>
            </a:xfrm>
            <a:prstGeom prst="roundRect">
              <a:avLst>
                <a:gd name="adj" fmla="val 7918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2" name="Прямоугольник 31"/>
            <p:cNvSpPr/>
            <p:nvPr/>
          </p:nvSpPr>
          <p:spPr>
            <a:xfrm>
              <a:off x="6063840" y="4241937"/>
              <a:ext cx="4584081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4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Потребность в автоматизации рутинных процессов деятельности сотрудников банков для снижения уровня </a:t>
              </a:r>
            </a:p>
            <a:p>
              <a:r>
                <a:rPr lang="ru-RU" sz="14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их возможных ошибок, финансовых и ресурсных затрат</a:t>
              </a:r>
              <a:endParaRPr lang="en-US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Tilda Sans" panose="020B0502020204020303" pitchFamily="34" charset="0"/>
              </a:endParaRPr>
            </a:p>
          </p:txBody>
        </p:sp>
        <p:sp>
          <p:nvSpPr>
            <p:cNvPr id="33" name="Прямоугольник 32"/>
            <p:cNvSpPr/>
            <p:nvPr/>
          </p:nvSpPr>
          <p:spPr>
            <a:xfrm>
              <a:off x="6063840" y="3807661"/>
              <a:ext cx="3661059" cy="32440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2100"/>
                </a:lnSpc>
                <a:spcBef>
                  <a:spcPts val="600"/>
                </a:spcBef>
                <a:spcAft>
                  <a:spcPts val="600"/>
                </a:spcAft>
                <a:buSzPts val="1000"/>
                <a:tabLst>
                  <a:tab pos="457200" algn="l"/>
                </a:tabLst>
              </a:pPr>
              <a:r>
                <a:rPr lang="ru-RU" sz="1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Необходимость автоматизации</a:t>
              </a:r>
              <a:endParaRPr lang="ru-RU" sz="16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grpSp>
          <p:nvGrpSpPr>
            <p:cNvPr id="2" name="Группа 1"/>
            <p:cNvGrpSpPr/>
            <p:nvPr/>
          </p:nvGrpSpPr>
          <p:grpSpPr>
            <a:xfrm>
              <a:off x="4862674" y="4556023"/>
              <a:ext cx="367606" cy="337233"/>
              <a:chOff x="3938886" y="1426047"/>
              <a:chExt cx="367606" cy="337233"/>
            </a:xfrm>
          </p:grpSpPr>
          <p:sp>
            <p:nvSpPr>
              <p:cNvPr id="19" name="Овал 18"/>
              <p:cNvSpPr/>
              <p:nvPr/>
            </p:nvSpPr>
            <p:spPr>
              <a:xfrm rot="15498158">
                <a:off x="4076254" y="1533042"/>
                <a:ext cx="134528" cy="325948"/>
              </a:xfrm>
              <a:prstGeom prst="ellipse">
                <a:avLst/>
              </a:prstGeom>
              <a:noFill/>
              <a:ln w="15875">
                <a:solidFill>
                  <a:srgbClr val="D38A58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rgbClr val="DC9D73"/>
                  </a:solidFill>
                </a:endParaRPr>
              </a:p>
            </p:txBody>
          </p:sp>
          <p:sp>
            <p:nvSpPr>
              <p:cNvPr id="20" name="Овал 19"/>
              <p:cNvSpPr/>
              <p:nvPr/>
            </p:nvSpPr>
            <p:spPr>
              <a:xfrm rot="15498158">
                <a:off x="4062269" y="1465495"/>
                <a:ext cx="134528" cy="325948"/>
              </a:xfrm>
              <a:prstGeom prst="ellipse">
                <a:avLst/>
              </a:prstGeom>
              <a:noFill/>
              <a:ln w="15875">
                <a:solidFill>
                  <a:srgbClr val="D38A58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rgbClr val="DC9D73"/>
                  </a:solidFill>
                </a:endParaRPr>
              </a:p>
            </p:txBody>
          </p:sp>
          <p:sp>
            <p:nvSpPr>
              <p:cNvPr id="21" name="Овал 20"/>
              <p:cNvSpPr/>
              <p:nvPr/>
            </p:nvSpPr>
            <p:spPr>
              <a:xfrm rot="15498158">
                <a:off x="4048578" y="1397886"/>
                <a:ext cx="134528" cy="325949"/>
              </a:xfrm>
              <a:prstGeom prst="ellipse">
                <a:avLst/>
              </a:prstGeom>
              <a:noFill/>
              <a:ln w="15875">
                <a:solidFill>
                  <a:srgbClr val="D38A58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rgbClr val="DC9D73"/>
                  </a:solidFill>
                </a:endParaRPr>
              </a:p>
            </p:txBody>
          </p:sp>
          <p:sp>
            <p:nvSpPr>
              <p:cNvPr id="22" name="Овал 21"/>
              <p:cNvSpPr/>
              <p:nvPr/>
            </p:nvSpPr>
            <p:spPr>
              <a:xfrm rot="15498158">
                <a:off x="4034595" y="1330338"/>
                <a:ext cx="134529" cy="325948"/>
              </a:xfrm>
              <a:prstGeom prst="ellipse">
                <a:avLst/>
              </a:prstGeom>
              <a:noFill/>
              <a:ln w="15875">
                <a:solidFill>
                  <a:srgbClr val="D38A58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rgbClr val="DC9D73"/>
                  </a:solidFill>
                </a:endParaRPr>
              </a:p>
            </p:txBody>
          </p:sp>
        </p:grpSp>
      </p:grpSp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4700"/>
                    </a14:imgEffect>
                    <a14:imgEffect>
                      <a14:saturation sat="0"/>
                    </a14:imgEffect>
                    <a14:imgEffect>
                      <a14:brightnessContrast bright="96000" contrast="-7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56129" y="1946975"/>
            <a:ext cx="390246" cy="3902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47485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Скругленный прямоугольник 32"/>
          <p:cNvSpPr/>
          <p:nvPr/>
        </p:nvSpPr>
        <p:spPr>
          <a:xfrm>
            <a:off x="547298" y="577974"/>
            <a:ext cx="10806501" cy="5184475"/>
          </a:xfrm>
          <a:prstGeom prst="roundRect">
            <a:avLst>
              <a:gd name="adj" fmla="val 6923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4" name="TextBox 13"/>
          <p:cNvSpPr txBox="1"/>
          <p:nvPr/>
        </p:nvSpPr>
        <p:spPr>
          <a:xfrm>
            <a:off x="1037792" y="1032155"/>
            <a:ext cx="9873508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COMITA AML</a:t>
            </a:r>
            <a:r>
              <a:rPr lang="ru-RU" sz="4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— это российская система для автоматизации процессов ПОД/ФТ, внесённая в Реестр отечественного ПО (№ 18710), разработана с учётом требований:</a:t>
            </a:r>
            <a:endParaRPr lang="ru-RU" sz="5400" dirty="0">
              <a:solidFill>
                <a:schemeClr val="tx1">
                  <a:lumMod val="85000"/>
                  <a:lumOff val="1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7E785A-3681-4BED-BB63-77385CC99619}" type="slidenum">
              <a:rPr lang="ru-RU" smtClean="0"/>
              <a:t>3</a:t>
            </a:fld>
            <a:endParaRPr lang="ru-RU"/>
          </a:p>
        </p:txBody>
      </p:sp>
      <p:grpSp>
        <p:nvGrpSpPr>
          <p:cNvPr id="10" name="Группа 9"/>
          <p:cNvGrpSpPr/>
          <p:nvPr/>
        </p:nvGrpSpPr>
        <p:grpSpPr>
          <a:xfrm>
            <a:off x="1098752" y="3455461"/>
            <a:ext cx="9820348" cy="1496244"/>
            <a:chOff x="1037792" y="3303917"/>
            <a:chExt cx="9820348" cy="1496244"/>
          </a:xfrm>
        </p:grpSpPr>
        <p:grpSp>
          <p:nvGrpSpPr>
            <p:cNvPr id="7" name="Группа 6"/>
            <p:cNvGrpSpPr/>
            <p:nvPr/>
          </p:nvGrpSpPr>
          <p:grpSpPr>
            <a:xfrm>
              <a:off x="1037792" y="3849930"/>
              <a:ext cx="8538599" cy="400110"/>
              <a:chOff x="988465" y="3716690"/>
              <a:chExt cx="8538599" cy="400110"/>
            </a:xfrm>
          </p:grpSpPr>
          <p:sp>
            <p:nvSpPr>
              <p:cNvPr id="11" name="Прямоугольник 10"/>
              <p:cNvSpPr/>
              <p:nvPr/>
            </p:nvSpPr>
            <p:spPr>
              <a:xfrm>
                <a:off x="1362649" y="3716690"/>
                <a:ext cx="8164415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/>
                <a:r>
                  <a:rPr lang="ru-RU" sz="2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Положений, Указаний и методических рекомендаций Банка России</a:t>
                </a:r>
              </a:p>
            </p:txBody>
          </p:sp>
          <p:sp>
            <p:nvSpPr>
              <p:cNvPr id="21" name="4-конечная звезда 20"/>
              <p:cNvSpPr/>
              <p:nvPr/>
            </p:nvSpPr>
            <p:spPr>
              <a:xfrm>
                <a:off x="988465" y="3751902"/>
                <a:ext cx="323384" cy="329687"/>
              </a:xfrm>
              <a:prstGeom prst="star4">
                <a:avLst/>
              </a:prstGeom>
              <a:solidFill>
                <a:srgbClr val="FF9B3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400">
                  <a:solidFill>
                    <a:schemeClr val="tx1">
                      <a:lumMod val="85000"/>
                      <a:lumOff val="15000"/>
                    </a:schemeClr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</p:grpSp>
        <p:grpSp>
          <p:nvGrpSpPr>
            <p:cNvPr id="8" name="Группа 7"/>
            <p:cNvGrpSpPr/>
            <p:nvPr/>
          </p:nvGrpSpPr>
          <p:grpSpPr>
            <a:xfrm>
              <a:off x="1037792" y="3303917"/>
              <a:ext cx="9820348" cy="400110"/>
              <a:chOff x="988465" y="3127547"/>
              <a:chExt cx="9820348" cy="400110"/>
            </a:xfrm>
          </p:grpSpPr>
          <p:sp>
            <p:nvSpPr>
              <p:cNvPr id="9" name="Прямоугольник 8"/>
              <p:cNvSpPr/>
              <p:nvPr/>
            </p:nvSpPr>
            <p:spPr>
              <a:xfrm>
                <a:off x="1362649" y="3127547"/>
                <a:ext cx="9446164" cy="4001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/>
                <a:r>
                  <a:rPr lang="ru-RU" sz="2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Федерального закона № 115‑ФЗ</a:t>
                </a:r>
              </a:p>
            </p:txBody>
          </p:sp>
          <p:sp>
            <p:nvSpPr>
              <p:cNvPr id="22" name="4-конечная звезда 21"/>
              <p:cNvSpPr/>
              <p:nvPr/>
            </p:nvSpPr>
            <p:spPr>
              <a:xfrm>
                <a:off x="988465" y="3162759"/>
                <a:ext cx="323384" cy="329687"/>
              </a:xfrm>
              <a:prstGeom prst="star4">
                <a:avLst/>
              </a:prstGeom>
              <a:solidFill>
                <a:srgbClr val="FF9B3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400">
                  <a:solidFill>
                    <a:schemeClr val="tx1">
                      <a:lumMod val="85000"/>
                      <a:lumOff val="15000"/>
                    </a:schemeClr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</p:grpSp>
        <p:grpSp>
          <p:nvGrpSpPr>
            <p:cNvPr id="6" name="Группа 5"/>
            <p:cNvGrpSpPr/>
            <p:nvPr/>
          </p:nvGrpSpPr>
          <p:grpSpPr>
            <a:xfrm>
              <a:off x="1037792" y="4400051"/>
              <a:ext cx="9651379" cy="400110"/>
              <a:chOff x="988465" y="4177901"/>
              <a:chExt cx="9651379" cy="400110"/>
            </a:xfrm>
          </p:grpSpPr>
          <p:sp>
            <p:nvSpPr>
              <p:cNvPr id="12" name="Прямоугольник 11"/>
              <p:cNvSpPr/>
              <p:nvPr/>
            </p:nvSpPr>
            <p:spPr>
              <a:xfrm>
                <a:off x="1362649" y="4177901"/>
                <a:ext cx="9277195" cy="4001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/>
                <a:r>
                  <a:rPr lang="ru-RU" sz="2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Приказов </a:t>
                </a:r>
                <a:r>
                  <a:rPr lang="ru-RU" sz="2000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Росфинмониторинга</a:t>
                </a:r>
                <a:endParaRPr lang="ru-RU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25" name="4-конечная звезда 24"/>
              <p:cNvSpPr/>
              <p:nvPr/>
            </p:nvSpPr>
            <p:spPr>
              <a:xfrm>
                <a:off x="988465" y="4213113"/>
                <a:ext cx="323384" cy="329687"/>
              </a:xfrm>
              <a:prstGeom prst="star4">
                <a:avLst/>
              </a:prstGeom>
              <a:solidFill>
                <a:srgbClr val="FF9B3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400">
                  <a:solidFill>
                    <a:schemeClr val="tx1">
                      <a:lumMod val="85000"/>
                      <a:lumOff val="15000"/>
                    </a:schemeClr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</p:grpSp>
      </p:grpSp>
      <p:pic>
        <p:nvPicPr>
          <p:cNvPr id="29" name="Рисунок 2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575" y="6356350"/>
            <a:ext cx="1216025" cy="284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05661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803557" y="641630"/>
            <a:ext cx="745498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>
                <a:solidFill>
                  <a:srgbClr val="3B3838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Ключевые возможности</a:t>
            </a:r>
            <a:endParaRPr lang="ru-RU" sz="4400" dirty="0">
              <a:solidFill>
                <a:srgbClr val="3B3838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AutoShape 2" descr="Файл:CBRF.png — Википедия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7E785A-3681-4BED-BB63-77385CC99619}" type="slidenum">
              <a:rPr lang="ru-RU" smtClean="0"/>
              <a:t>4</a:t>
            </a:fld>
            <a:endParaRPr lang="ru-RU"/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575" y="6356350"/>
            <a:ext cx="1216025" cy="284666"/>
          </a:xfrm>
          <a:prstGeom prst="rect">
            <a:avLst/>
          </a:prstGeom>
        </p:spPr>
      </p:pic>
      <p:sp>
        <p:nvSpPr>
          <p:cNvPr id="28" name="Скругленный прямоугольник 27"/>
          <p:cNvSpPr/>
          <p:nvPr/>
        </p:nvSpPr>
        <p:spPr>
          <a:xfrm>
            <a:off x="6136642" y="1701877"/>
            <a:ext cx="4866642" cy="1937273"/>
          </a:xfrm>
          <a:prstGeom prst="roundRect">
            <a:avLst>
              <a:gd name="adj" fmla="val 7918"/>
            </a:avLst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803556" y="3759182"/>
            <a:ext cx="5211163" cy="2158539"/>
          </a:xfrm>
          <a:prstGeom prst="roundRect">
            <a:avLst>
              <a:gd name="adj" fmla="val 7918"/>
            </a:avLst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950070" y="4638744"/>
            <a:ext cx="4743359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Выявление операций обязательного контроля </a:t>
            </a:r>
          </a:p>
          <a:p>
            <a:r>
              <a:rPr lang="ru-RU" sz="1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и подозрительных операций по заданным правилам (сценариям)</a:t>
            </a:r>
            <a:endParaRPr lang="en-US" sz="1100" dirty="0">
              <a:solidFill>
                <a:schemeClr val="tx1">
                  <a:lumMod val="85000"/>
                  <a:lumOff val="15000"/>
                </a:schemeClr>
              </a:solidFill>
              <a:latin typeface="Tilda Sans" panose="020B0502020204020303" pitchFamily="34" charset="0"/>
            </a:endParaRPr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803556" y="1696720"/>
            <a:ext cx="5211163" cy="1942430"/>
          </a:xfrm>
          <a:prstGeom prst="roundRect">
            <a:avLst>
              <a:gd name="adj" fmla="val 7918"/>
            </a:avLst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glow>
              <a:schemeClr val="accent1">
                <a:alpha val="40000"/>
              </a:schemeClr>
            </a:glow>
            <a:reflection stA="45000" endPos="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Прямоугольник 25"/>
          <p:cNvSpPr/>
          <p:nvPr/>
        </p:nvSpPr>
        <p:spPr>
          <a:xfrm>
            <a:off x="950070" y="2367290"/>
            <a:ext cx="485129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Формирование и ведение досье клиентов, реализация программы «Знай своего клиента», расчет и учет рисков, определенных Банком России, подготовка отчетности </a:t>
            </a:r>
          </a:p>
          <a:p>
            <a:r>
              <a:rPr lang="ru-RU" sz="1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в Банк России по Положению 794-П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1411874" y="1963795"/>
            <a:ext cx="3797162" cy="336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ts val="2100"/>
              </a:lnSpc>
              <a:spcBef>
                <a:spcPts val="600"/>
              </a:spcBef>
              <a:spcAft>
                <a:spcPts val="600"/>
              </a:spcAft>
              <a:buSzPts val="1000"/>
              <a:tabLst>
                <a:tab pos="457200" algn="l"/>
              </a:tabLst>
            </a:pPr>
            <a:r>
              <a:rPr lang="ru-RU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Ведение досье клиентов</a:t>
            </a:r>
            <a:endParaRPr lang="ru-RU" sz="1400" dirty="0">
              <a:solidFill>
                <a:schemeClr val="tx1">
                  <a:lumMod val="85000"/>
                  <a:lumOff val="15000"/>
                </a:schemeClr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1437752" y="3956601"/>
            <a:ext cx="4428207" cy="6057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100"/>
              </a:lnSpc>
              <a:spcBef>
                <a:spcPts val="600"/>
              </a:spcBef>
              <a:spcAft>
                <a:spcPts val="600"/>
              </a:spcAft>
              <a:buSzPts val="1000"/>
              <a:tabLst>
                <a:tab pos="457200" algn="l"/>
              </a:tabLst>
            </a:pPr>
            <a:r>
              <a:rPr lang="ru-RU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Выявление операций обязательного контроля и подозрительных операций</a:t>
            </a:r>
            <a:endParaRPr lang="ru-RU" sz="1600" b="1" dirty="0">
              <a:solidFill>
                <a:schemeClr val="tx1">
                  <a:lumMod val="85000"/>
                  <a:lumOff val="15000"/>
                </a:schemeClr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6323300" y="2367290"/>
            <a:ext cx="4428275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Проверка клиентов по Перечням </a:t>
            </a:r>
          </a:p>
          <a:p>
            <a:r>
              <a:rPr lang="ru-RU" sz="1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(Перечни террористов и экстремистов, Сводный перечень ООН, внутренние «белые» и «чёрные» списки банка)</a:t>
            </a:r>
            <a:endParaRPr lang="en-US" sz="1100" dirty="0">
              <a:solidFill>
                <a:schemeClr val="tx1">
                  <a:lumMod val="85000"/>
                  <a:lumOff val="15000"/>
                </a:schemeClr>
              </a:solidFill>
              <a:latin typeface="Tilda Sans" panose="020B0502020204020303" pitchFamily="34" charset="0"/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6779654" y="1963795"/>
            <a:ext cx="3971922" cy="336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100"/>
              </a:lnSpc>
              <a:spcBef>
                <a:spcPts val="600"/>
              </a:spcBef>
              <a:spcAft>
                <a:spcPts val="600"/>
              </a:spcAft>
              <a:buSzPts val="1000"/>
              <a:tabLst>
                <a:tab pos="457200" algn="l"/>
              </a:tabLst>
            </a:pPr>
            <a:r>
              <a:rPr lang="ru-RU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Проверки клиентов по Перечням</a:t>
            </a:r>
            <a:endParaRPr lang="ru-RU" sz="1600" b="1" dirty="0">
              <a:solidFill>
                <a:schemeClr val="tx1">
                  <a:lumMod val="85000"/>
                  <a:lumOff val="15000"/>
                </a:schemeClr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1" name="Скругленный прямоугольник 30"/>
          <p:cNvSpPr/>
          <p:nvPr/>
        </p:nvSpPr>
        <p:spPr>
          <a:xfrm>
            <a:off x="6161233" y="3759182"/>
            <a:ext cx="4842051" cy="2158539"/>
          </a:xfrm>
          <a:prstGeom prst="roundRect">
            <a:avLst>
              <a:gd name="adj" fmla="val 7918"/>
            </a:avLst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2" name="Прямоугольник 31"/>
          <p:cNvSpPr/>
          <p:nvPr/>
        </p:nvSpPr>
        <p:spPr>
          <a:xfrm>
            <a:off x="6323301" y="4579344"/>
            <a:ext cx="4581111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/>
              <a:t>Подготовка отчётности в </a:t>
            </a:r>
            <a:r>
              <a:rPr lang="ru-RU" sz="1400" dirty="0" err="1"/>
              <a:t>Росфинмониторинг</a:t>
            </a:r>
            <a:r>
              <a:rPr lang="ru-RU" sz="1400" dirty="0"/>
              <a:t>, а также учет результатов приема сведений, при этом форматно-логический контроль ФЭС аналогичен контролю </a:t>
            </a:r>
            <a:endParaRPr lang="ru-RU" sz="1400" dirty="0" smtClean="0"/>
          </a:p>
          <a:p>
            <a:r>
              <a:rPr lang="ru-RU" sz="1400" dirty="0" smtClean="0"/>
              <a:t>в </a:t>
            </a:r>
            <a:r>
              <a:rPr lang="ru-RU" sz="1400" dirty="0" err="1"/>
              <a:t>Росфинмониторинге</a:t>
            </a:r>
            <a:r>
              <a:rPr lang="ru-RU" sz="1400" dirty="0"/>
              <a:t>, что снижает риск непринятия направленных сведений</a:t>
            </a:r>
            <a:endParaRPr lang="en-US" sz="1100" dirty="0">
              <a:solidFill>
                <a:schemeClr val="tx1">
                  <a:lumMod val="85000"/>
                  <a:lumOff val="15000"/>
                </a:schemeClr>
              </a:solidFill>
              <a:latin typeface="Tilda Sans" panose="020B0502020204020303" pitchFamily="34" charset="0"/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6779655" y="3956601"/>
            <a:ext cx="3080338" cy="6057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100"/>
              </a:lnSpc>
              <a:spcBef>
                <a:spcPts val="600"/>
              </a:spcBef>
              <a:spcAft>
                <a:spcPts val="600"/>
              </a:spcAft>
              <a:buSzPts val="1000"/>
              <a:tabLst>
                <a:tab pos="457200" algn="l"/>
              </a:tabLst>
            </a:pPr>
            <a:r>
              <a:rPr lang="ru-RU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Формирование отчетности в уполномоченный орган</a:t>
            </a:r>
            <a:endParaRPr lang="ru-RU" sz="1600" b="1" dirty="0">
              <a:solidFill>
                <a:schemeClr val="tx1">
                  <a:lumMod val="85000"/>
                  <a:lumOff val="15000"/>
                </a:schemeClr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contrast="-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101" y="1956735"/>
            <a:ext cx="358698" cy="358698"/>
          </a:xfrm>
          <a:prstGeom prst="rect">
            <a:avLst/>
          </a:prstGeom>
        </p:spPr>
      </p:pic>
      <p:grpSp>
        <p:nvGrpSpPr>
          <p:cNvPr id="58" name="Группа 57"/>
          <p:cNvGrpSpPr/>
          <p:nvPr/>
        </p:nvGrpSpPr>
        <p:grpSpPr>
          <a:xfrm>
            <a:off x="1003660" y="4044062"/>
            <a:ext cx="358139" cy="348154"/>
            <a:chOff x="5424433" y="3953885"/>
            <a:chExt cx="264818" cy="257435"/>
          </a:xfrm>
        </p:grpSpPr>
        <p:cxnSp>
          <p:nvCxnSpPr>
            <p:cNvPr id="15" name="Прямая соединительная линия 14"/>
            <p:cNvCxnSpPr/>
            <p:nvPr/>
          </p:nvCxnSpPr>
          <p:spPr>
            <a:xfrm>
              <a:off x="5559552" y="3953885"/>
              <a:ext cx="0" cy="257435"/>
            </a:xfrm>
            <a:prstGeom prst="line">
              <a:avLst/>
            </a:prstGeom>
            <a:ln w="22225">
              <a:solidFill>
                <a:srgbClr val="7FA5C8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2" name="Прямая соединительная линия 51"/>
            <p:cNvCxnSpPr/>
            <p:nvPr/>
          </p:nvCxnSpPr>
          <p:spPr>
            <a:xfrm flipH="1">
              <a:off x="5424433" y="4086989"/>
              <a:ext cx="264818" cy="0"/>
            </a:xfrm>
            <a:prstGeom prst="line">
              <a:avLst/>
            </a:prstGeom>
            <a:ln w="22225">
              <a:solidFill>
                <a:srgbClr val="7FA5C8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53" name="Овал 52"/>
            <p:cNvSpPr/>
            <p:nvPr/>
          </p:nvSpPr>
          <p:spPr>
            <a:xfrm>
              <a:off x="5482081" y="4009519"/>
              <a:ext cx="154940" cy="154940"/>
            </a:xfrm>
            <a:prstGeom prst="ellipse">
              <a:avLst/>
            </a:prstGeom>
            <a:noFill/>
            <a:ln w="22225">
              <a:solidFill>
                <a:srgbClr val="7FA5C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62" name="Рисунок 61"/>
          <p:cNvPicPr>
            <a:picLocks noChangeAspect="1"/>
          </p:cNvPicPr>
          <p:nvPr/>
        </p:nvPicPr>
        <p:blipFill>
          <a:blip r:embed="rId6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contrast="-6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8435" y="1955169"/>
            <a:ext cx="338456" cy="338456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8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0514" y="3971167"/>
            <a:ext cx="389140" cy="389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17084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803556" y="641630"/>
            <a:ext cx="780704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>
                <a:solidFill>
                  <a:srgbClr val="3B3838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Ключевые возможности</a:t>
            </a:r>
            <a:endParaRPr lang="ru-RU" sz="4400" dirty="0">
              <a:solidFill>
                <a:srgbClr val="3B3838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AutoShape 2" descr="Файл:CBRF.png — Википедия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7E785A-3681-4BED-BB63-77385CC99619}" type="slidenum">
              <a:rPr lang="ru-RU" smtClean="0"/>
              <a:t>5</a:t>
            </a:fld>
            <a:endParaRPr lang="ru-RU"/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575" y="6356350"/>
            <a:ext cx="1216025" cy="284666"/>
          </a:xfrm>
          <a:prstGeom prst="rect">
            <a:avLst/>
          </a:prstGeom>
        </p:spPr>
      </p:pic>
      <p:sp>
        <p:nvSpPr>
          <p:cNvPr id="31" name="Скругленный прямоугольник 30"/>
          <p:cNvSpPr/>
          <p:nvPr/>
        </p:nvSpPr>
        <p:spPr>
          <a:xfrm>
            <a:off x="5533851" y="3631703"/>
            <a:ext cx="5438952" cy="1807159"/>
          </a:xfrm>
          <a:prstGeom prst="roundRect">
            <a:avLst>
              <a:gd name="adj" fmla="val 7918"/>
            </a:avLst>
          </a:prstGeom>
          <a:solidFill>
            <a:srgbClr val="F3E4F4"/>
          </a:solidFill>
          <a:ln>
            <a:solidFill>
              <a:srgbClr val="FF8FE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Прямоугольник 31"/>
          <p:cNvSpPr/>
          <p:nvPr/>
        </p:nvSpPr>
        <p:spPr>
          <a:xfrm>
            <a:off x="5758590" y="4340431"/>
            <a:ext cx="4757983" cy="738664"/>
          </a:xfrm>
          <a:prstGeom prst="rect">
            <a:avLst/>
          </a:prstGeom>
          <a:solidFill>
            <a:srgbClr val="F3E4F4"/>
          </a:solidFill>
        </p:spPr>
        <p:txBody>
          <a:bodyPr wrap="square">
            <a:spAutoFit/>
          </a:bodyPr>
          <a:lstStyle/>
          <a:p>
            <a:r>
              <a:rPr lang="ru-RU" sz="1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Обеспечение выполнения требований PCI DSS – шифрование и расшифровывание номеров карт при передаче данных между системами банка и </a:t>
            </a:r>
            <a:r>
              <a:rPr lang="en-US" sz="1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COMITA AML</a:t>
            </a:r>
            <a:endParaRPr lang="en-US" sz="1100" dirty="0">
              <a:solidFill>
                <a:schemeClr val="tx1">
                  <a:lumMod val="85000"/>
                  <a:lumOff val="15000"/>
                </a:schemeClr>
              </a:solidFill>
              <a:latin typeface="Tilda Sans" panose="020B0502020204020303" pitchFamily="34" charset="0"/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6128142" y="3915927"/>
            <a:ext cx="4129603" cy="336439"/>
          </a:xfrm>
          <a:prstGeom prst="rect">
            <a:avLst/>
          </a:prstGeom>
          <a:solidFill>
            <a:srgbClr val="F3E4F4"/>
          </a:solidFill>
        </p:spPr>
        <p:txBody>
          <a:bodyPr wrap="square">
            <a:spAutoFit/>
          </a:bodyPr>
          <a:lstStyle/>
          <a:p>
            <a:pPr>
              <a:lnSpc>
                <a:spcPts val="2100"/>
              </a:lnSpc>
              <a:spcBef>
                <a:spcPts val="600"/>
              </a:spcBef>
              <a:spcAft>
                <a:spcPts val="600"/>
              </a:spcAft>
              <a:buSzPts val="1000"/>
              <a:tabLst>
                <a:tab pos="457200" algn="l"/>
              </a:tabLst>
            </a:pPr>
            <a:r>
              <a:rPr lang="ru-RU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Информационная безопасность</a:t>
            </a:r>
            <a:endParaRPr lang="ru-RU" sz="1600" b="1" dirty="0">
              <a:solidFill>
                <a:schemeClr val="tx1">
                  <a:lumMod val="85000"/>
                  <a:lumOff val="15000"/>
                </a:schemeClr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6574717" y="1705060"/>
            <a:ext cx="4415338" cy="1813922"/>
          </a:xfrm>
          <a:prstGeom prst="roundRect">
            <a:avLst>
              <a:gd name="adj" fmla="val 7918"/>
            </a:avLst>
          </a:prstGeom>
          <a:solidFill>
            <a:srgbClr val="F3E4F4"/>
          </a:solidFill>
          <a:ln>
            <a:solidFill>
              <a:srgbClr val="FF8FE2"/>
            </a:solidFill>
          </a:ln>
          <a:effectLst>
            <a:glow>
              <a:schemeClr val="accent1">
                <a:alpha val="40000"/>
              </a:schemeClr>
            </a:glow>
            <a:reflection stA="45000" endPos="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Прямоугольник 25"/>
          <p:cNvSpPr/>
          <p:nvPr/>
        </p:nvSpPr>
        <p:spPr>
          <a:xfrm>
            <a:off x="6771729" y="2497549"/>
            <a:ext cx="400801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Интеграция с внутренними системами банка </a:t>
            </a:r>
            <a:endParaRPr lang="en-US" sz="1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r>
              <a:rPr lang="ru-RU" sz="1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и внешними источниками данных через </a:t>
            </a:r>
            <a:r>
              <a:rPr lang="ru-RU" sz="14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OpenAPI</a:t>
            </a:r>
            <a:endParaRPr lang="ru-RU" sz="1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7218771" y="2047856"/>
            <a:ext cx="3797162" cy="336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ts val="2100"/>
              </a:lnSpc>
              <a:spcBef>
                <a:spcPts val="600"/>
              </a:spcBef>
              <a:spcAft>
                <a:spcPts val="600"/>
              </a:spcAft>
              <a:buSzPts val="1000"/>
              <a:tabLst>
                <a:tab pos="457200" algn="l"/>
              </a:tabLst>
            </a:pPr>
            <a:r>
              <a:rPr lang="ru-RU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Отчётность и интеграция</a:t>
            </a:r>
            <a:endParaRPr lang="ru-RU" sz="1400" dirty="0">
              <a:solidFill>
                <a:schemeClr val="tx1">
                  <a:lumMod val="85000"/>
                  <a:lumOff val="15000"/>
                </a:schemeClr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8" name="Скругленный прямоугольник 27"/>
          <p:cNvSpPr/>
          <p:nvPr/>
        </p:nvSpPr>
        <p:spPr>
          <a:xfrm>
            <a:off x="803556" y="1710216"/>
            <a:ext cx="5655344" cy="1808765"/>
          </a:xfrm>
          <a:prstGeom prst="roundRect">
            <a:avLst>
              <a:gd name="adj" fmla="val 7918"/>
            </a:avLst>
          </a:prstGeom>
          <a:solidFill>
            <a:srgbClr val="F3E4F4"/>
          </a:solidFill>
          <a:ln>
            <a:solidFill>
              <a:srgbClr val="FF8FE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Прямоугольник 28"/>
          <p:cNvSpPr/>
          <p:nvPr/>
        </p:nvSpPr>
        <p:spPr>
          <a:xfrm>
            <a:off x="1014029" y="2497549"/>
            <a:ext cx="5289579" cy="738664"/>
          </a:xfrm>
          <a:prstGeom prst="rect">
            <a:avLst/>
          </a:prstGeom>
          <a:solidFill>
            <a:srgbClr val="F3E4F4"/>
          </a:solidFill>
        </p:spPr>
        <p:txBody>
          <a:bodyPr wrap="square">
            <a:spAutoFit/>
          </a:bodyPr>
          <a:lstStyle/>
          <a:p>
            <a:r>
              <a:rPr lang="ru-RU" sz="1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Подготовка отчетности в Банк России в соответствии с Указанием №6670-У, прием из личного кабинета банка на сайте Банка России Реестра отказов в соответствии с Положением Банка России 764-П</a:t>
            </a:r>
            <a:endParaRPr lang="en-US" sz="1100" dirty="0">
              <a:solidFill>
                <a:schemeClr val="tx1">
                  <a:lumMod val="85000"/>
                  <a:lumOff val="15000"/>
                </a:schemeClr>
              </a:solidFill>
              <a:latin typeface="Tilda Sans" panose="020B0502020204020303" pitchFamily="34" charset="0"/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1492903" y="2014732"/>
            <a:ext cx="4718116" cy="336439"/>
          </a:xfrm>
          <a:prstGeom prst="rect">
            <a:avLst/>
          </a:prstGeom>
          <a:solidFill>
            <a:srgbClr val="F3E4F4"/>
          </a:solidFill>
        </p:spPr>
        <p:txBody>
          <a:bodyPr wrap="square">
            <a:spAutoFit/>
          </a:bodyPr>
          <a:lstStyle/>
          <a:p>
            <a:pPr>
              <a:lnSpc>
                <a:spcPts val="2100"/>
              </a:lnSpc>
              <a:spcBef>
                <a:spcPts val="600"/>
              </a:spcBef>
              <a:spcAft>
                <a:spcPts val="600"/>
              </a:spcAft>
              <a:buSzPts val="1000"/>
              <a:tabLst>
                <a:tab pos="457200" algn="l"/>
              </a:tabLst>
            </a:pPr>
            <a:r>
              <a:rPr lang="ru-RU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Формирование отчетности в Банк России</a:t>
            </a:r>
            <a:endParaRPr lang="ru-RU" sz="1600" b="1" dirty="0">
              <a:solidFill>
                <a:schemeClr val="tx1">
                  <a:lumMod val="85000"/>
                  <a:lumOff val="15000"/>
                </a:schemeClr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803556" y="3631703"/>
            <a:ext cx="4609692" cy="1807159"/>
          </a:xfrm>
          <a:prstGeom prst="roundRect">
            <a:avLst>
              <a:gd name="adj" fmla="val 7918"/>
            </a:avLst>
          </a:prstGeom>
          <a:solidFill>
            <a:srgbClr val="F3E4F4"/>
          </a:solidFill>
          <a:ln>
            <a:solidFill>
              <a:srgbClr val="FF8FE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1014029" y="4384989"/>
            <a:ext cx="3928906" cy="523220"/>
          </a:xfrm>
          <a:prstGeom prst="rect">
            <a:avLst/>
          </a:prstGeom>
          <a:solidFill>
            <a:srgbClr val="F3E4F4"/>
          </a:solidFill>
        </p:spPr>
        <p:txBody>
          <a:bodyPr wrap="square">
            <a:spAutoFit/>
          </a:bodyPr>
          <a:lstStyle/>
          <a:p>
            <a:r>
              <a:rPr lang="ru-RU" sz="1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Взаимодействие с Личными кабинетами банка на сайтах </a:t>
            </a:r>
            <a:r>
              <a:rPr lang="ru-RU" sz="14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Росфинмониторинга</a:t>
            </a:r>
            <a:r>
              <a:rPr lang="ru-RU" sz="1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и Банка России</a:t>
            </a:r>
            <a:endParaRPr lang="en-US" sz="1100" dirty="0">
              <a:solidFill>
                <a:schemeClr val="tx1">
                  <a:lumMod val="85000"/>
                  <a:lumOff val="15000"/>
                </a:schemeClr>
              </a:solidFill>
              <a:latin typeface="Tilda Sans" panose="020B0502020204020303" pitchFamily="34" charset="0"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1485548" y="3914041"/>
            <a:ext cx="3755943" cy="336439"/>
          </a:xfrm>
          <a:prstGeom prst="rect">
            <a:avLst/>
          </a:prstGeom>
          <a:solidFill>
            <a:srgbClr val="F3E4F4"/>
          </a:solidFill>
        </p:spPr>
        <p:txBody>
          <a:bodyPr wrap="square">
            <a:spAutoFit/>
          </a:bodyPr>
          <a:lstStyle/>
          <a:p>
            <a:pPr>
              <a:lnSpc>
                <a:spcPts val="2100"/>
              </a:lnSpc>
              <a:spcBef>
                <a:spcPts val="600"/>
              </a:spcBef>
              <a:spcAft>
                <a:spcPts val="600"/>
              </a:spcAft>
              <a:buSzPts val="1000"/>
              <a:tabLst>
                <a:tab pos="457200" algn="l"/>
              </a:tabLst>
            </a:pPr>
            <a:r>
              <a:rPr lang="ru-RU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Взаимодействие с госорганами</a:t>
            </a:r>
            <a:endParaRPr lang="ru-RU" sz="1600" b="1" dirty="0">
              <a:solidFill>
                <a:schemeClr val="tx1">
                  <a:lumMod val="85000"/>
                  <a:lumOff val="15000"/>
                </a:schemeClr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36" name="Рисунок 35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322" y="3911615"/>
            <a:ext cx="342808" cy="342808"/>
          </a:xfrm>
          <a:prstGeom prst="rect">
            <a:avLst/>
          </a:prstGeom>
        </p:spPr>
      </p:pic>
      <p:pic>
        <p:nvPicPr>
          <p:cNvPr id="37" name="Рисунок 36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0543" y="1995210"/>
            <a:ext cx="359411" cy="359411"/>
          </a:xfrm>
          <a:prstGeom prst="rect">
            <a:avLst/>
          </a:prstGeom>
        </p:spPr>
      </p:pic>
      <p:pic>
        <p:nvPicPr>
          <p:cNvPr id="38" name="Рисунок 37"/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2171" y="2047856"/>
            <a:ext cx="353470" cy="353470"/>
          </a:xfrm>
          <a:prstGeom prst="rect">
            <a:avLst/>
          </a:prstGeom>
        </p:spPr>
      </p:pic>
      <p:pic>
        <p:nvPicPr>
          <p:cNvPr id="39" name="Рисунок 38"/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8590" y="3911615"/>
            <a:ext cx="344259" cy="3442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18544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803556" y="641630"/>
            <a:ext cx="894429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>
                <a:solidFill>
                  <a:srgbClr val="3B3838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Преимущества </a:t>
            </a:r>
            <a:r>
              <a:rPr lang="en-US" sz="4400" b="1" dirty="0">
                <a:solidFill>
                  <a:srgbClr val="3B3838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COMITA AML</a:t>
            </a:r>
            <a:r>
              <a:rPr lang="ru-RU" sz="4400" b="1" dirty="0">
                <a:solidFill>
                  <a:srgbClr val="3B3838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endParaRPr lang="ru-RU" sz="4400" dirty="0">
              <a:solidFill>
                <a:srgbClr val="3B3838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AutoShape 2" descr="Файл:CBRF.png — Википедия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7E785A-3681-4BED-BB63-77385CC99619}" type="slidenum">
              <a:rPr lang="ru-RU" smtClean="0"/>
              <a:t>6</a:t>
            </a:fld>
            <a:endParaRPr lang="ru-RU"/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575" y="6356350"/>
            <a:ext cx="1216025" cy="284666"/>
          </a:xfrm>
          <a:prstGeom prst="rect">
            <a:avLst/>
          </a:prstGeom>
        </p:spPr>
      </p:pic>
      <p:sp>
        <p:nvSpPr>
          <p:cNvPr id="27" name="Скругленный прямоугольник 26"/>
          <p:cNvSpPr/>
          <p:nvPr/>
        </p:nvSpPr>
        <p:spPr>
          <a:xfrm>
            <a:off x="6043912" y="1555159"/>
            <a:ext cx="4919559" cy="1937373"/>
          </a:xfrm>
          <a:prstGeom prst="roundRect">
            <a:avLst>
              <a:gd name="adj" fmla="val 7918"/>
            </a:avLst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  <a:effectLst>
            <a:glow>
              <a:schemeClr val="accent1">
                <a:alpha val="40000"/>
              </a:schemeClr>
            </a:glow>
            <a:reflection stA="45000" endPos="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6302013" y="2218060"/>
            <a:ext cx="4444397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500" dirty="0">
                <a:solidFill>
                  <a:schemeClr val="tx1">
                    <a:lumMod val="85000"/>
                    <a:lumOff val="1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Автоматизация бизнес-процессов сокращает трудозатраты на ручной анализ и подготовку ФЭС, отчётов, уменьшает количество ошибок</a:t>
            </a:r>
            <a:endParaRPr lang="en-US" sz="1500" dirty="0">
              <a:solidFill>
                <a:schemeClr val="tx1">
                  <a:lumMod val="85000"/>
                  <a:lumOff val="1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0" name="Скругленный прямоугольник 29"/>
          <p:cNvSpPr/>
          <p:nvPr/>
        </p:nvSpPr>
        <p:spPr>
          <a:xfrm>
            <a:off x="803557" y="1568099"/>
            <a:ext cx="5139314" cy="1924434"/>
          </a:xfrm>
          <a:prstGeom prst="roundRect">
            <a:avLst>
              <a:gd name="adj" fmla="val 7918"/>
            </a:avLst>
          </a:prstGeom>
          <a:solidFill>
            <a:srgbClr val="F3E4F4"/>
          </a:solidFill>
          <a:ln>
            <a:solidFill>
              <a:srgbClr val="FF8FE2"/>
            </a:solidFill>
          </a:ln>
          <a:effectLst>
            <a:glow>
              <a:schemeClr val="accent1">
                <a:alpha val="40000"/>
              </a:schemeClr>
            </a:glow>
            <a:reflection stA="45000" endPos="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1067927" y="2218060"/>
            <a:ext cx="469814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5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Микросервисная</a:t>
            </a:r>
            <a:r>
              <a:rPr lang="ru-RU" sz="1500" dirty="0">
                <a:solidFill>
                  <a:schemeClr val="tx1">
                    <a:lumMod val="85000"/>
                    <a:lumOff val="1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архитектура позволяет обновлять отдельные модули без остановки всей системы — это критично при частых изменениях законодательства</a:t>
            </a:r>
          </a:p>
        </p:txBody>
      </p:sp>
      <p:sp>
        <p:nvSpPr>
          <p:cNvPr id="32" name="4-конечная звезда 31"/>
          <p:cNvSpPr/>
          <p:nvPr/>
        </p:nvSpPr>
        <p:spPr>
          <a:xfrm>
            <a:off x="8627852" y="1763591"/>
            <a:ext cx="394351" cy="388190"/>
          </a:xfrm>
          <a:prstGeom prst="star4">
            <a:avLst/>
          </a:prstGeom>
          <a:solidFill>
            <a:srgbClr val="FF9B3F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Скругленный прямоугольник 33"/>
          <p:cNvSpPr/>
          <p:nvPr/>
        </p:nvSpPr>
        <p:spPr>
          <a:xfrm>
            <a:off x="803556" y="3623685"/>
            <a:ext cx="10159915" cy="2390568"/>
          </a:xfrm>
          <a:prstGeom prst="roundRect">
            <a:avLst>
              <a:gd name="adj" fmla="val 7918"/>
            </a:avLst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glow>
              <a:schemeClr val="accent1">
                <a:alpha val="40000"/>
              </a:schemeClr>
            </a:glow>
            <a:reflection stA="45000" endPos="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5" name="Прямоугольник 34"/>
          <p:cNvSpPr/>
          <p:nvPr/>
        </p:nvSpPr>
        <p:spPr>
          <a:xfrm>
            <a:off x="1066570" y="4287827"/>
            <a:ext cx="8931445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500" dirty="0">
                <a:solidFill>
                  <a:schemeClr val="tx1">
                    <a:lumMod val="85000"/>
                    <a:lumOff val="1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Система работает на российском ПО, что позволяет выполнять требования Указа Президента РФ № 166 от 30.03.2022 и снижает </a:t>
            </a:r>
            <a:r>
              <a:rPr lang="ru-RU" sz="15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санкционные</a:t>
            </a:r>
            <a:r>
              <a:rPr lang="ru-RU" sz="1500" dirty="0">
                <a:solidFill>
                  <a:schemeClr val="tx1">
                    <a:lumMod val="85000"/>
                    <a:lumOff val="1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риски для кредитных организаций</a:t>
            </a:r>
            <a:endParaRPr lang="en-US" sz="1500" dirty="0">
              <a:solidFill>
                <a:schemeClr val="tx1">
                  <a:lumMod val="85000"/>
                  <a:lumOff val="1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6302013" y="1803150"/>
            <a:ext cx="2273379" cy="3616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ts val="2100"/>
              </a:lnSpc>
              <a:spcBef>
                <a:spcPts val="600"/>
              </a:spcBef>
              <a:spcAft>
                <a:spcPts val="600"/>
              </a:spcAft>
              <a:buSzPts val="1000"/>
              <a:tabLst>
                <a:tab pos="457200" algn="l"/>
              </a:tabLst>
            </a:pPr>
            <a:r>
              <a:rPr lang="ru-RU" b="1" dirty="0">
                <a:solidFill>
                  <a:schemeClr val="tx1">
                    <a:lumMod val="85000"/>
                    <a:lumOff val="1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Снижение затрат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067927" y="1803150"/>
            <a:ext cx="386195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chemeClr val="tx1">
                    <a:lumMod val="85000"/>
                    <a:lumOff val="1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Гибкость и масштабируемость</a:t>
            </a:r>
            <a:endParaRPr lang="en-US" b="1" dirty="0">
              <a:solidFill>
                <a:schemeClr val="tx1">
                  <a:lumMod val="85000"/>
                  <a:lumOff val="1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067927" y="3867770"/>
            <a:ext cx="30444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Импортонезависимость</a:t>
            </a:r>
            <a:endParaRPr lang="ru-RU" dirty="0">
              <a:solidFill>
                <a:schemeClr val="tx1">
                  <a:lumMod val="85000"/>
                  <a:lumOff val="1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39" name="Группа 38"/>
          <p:cNvGrpSpPr/>
          <p:nvPr/>
        </p:nvGrpSpPr>
        <p:grpSpPr>
          <a:xfrm>
            <a:off x="763587" y="4818969"/>
            <a:ext cx="6375906" cy="1146436"/>
            <a:chOff x="156713" y="2140102"/>
            <a:chExt cx="10312838" cy="1854327"/>
          </a:xfrm>
        </p:grpSpPr>
        <p:pic>
          <p:nvPicPr>
            <p:cNvPr id="40" name="Рисунок 39"/>
            <p:cNvPicPr>
              <a:picLocks noChangeAspect="1"/>
            </p:cNvPicPr>
            <p:nvPr/>
          </p:nvPicPr>
          <p:blipFill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>
                          <a14:foregroundMark x1="23500" y1="38057" x2="22417" y2="41401"/>
                          <a14:foregroundMark x1="22750" y1="58599" x2="23167" y2="61783"/>
                          <a14:foregroundMark x1="39167" y1="58439" x2="37417" y2="63057"/>
                          <a14:foregroundMark x1="38417" y1="40446" x2="38417" y2="43949"/>
                          <a14:foregroundMark x1="45583" y1="34236" x2="45583" y2="36146"/>
                          <a14:foregroundMark x1="49500" y1="36146" x2="49500" y2="38217"/>
                          <a14:foregroundMark x1="53333" y1="36306" x2="53333" y2="37898"/>
                          <a14:foregroundMark x1="57083" y1="34554" x2="57083" y2="36783"/>
                          <a14:foregroundMark x1="60417" y1="35669" x2="60583" y2="38057"/>
                          <a14:foregroundMark x1="64417" y1="36146" x2="64250" y2="37580"/>
                          <a14:foregroundMark x1="68000" y1="36783" x2="68000" y2="36783"/>
                          <a14:foregroundMark x1="72083" y1="36624" x2="72083" y2="36624"/>
                          <a14:foregroundMark x1="74750" y1="37739" x2="74750" y2="37739"/>
                          <a14:foregroundMark x1="76250" y1="49682" x2="76250" y2="49682"/>
                          <a14:foregroundMark x1="74917" y1="49522" x2="74917" y2="49522"/>
                          <a14:foregroundMark x1="72833" y1="49204" x2="72500" y2="50159"/>
                          <a14:foregroundMark x1="77667" y1="53025" x2="78083" y2="52070"/>
                          <a14:foregroundMark x1="70333" y1="47930" x2="70333" y2="49522"/>
                          <a14:foregroundMark x1="66417" y1="50637" x2="66417" y2="49682"/>
                          <a14:foregroundMark x1="69250" y1="62261" x2="69250" y2="64968"/>
                          <a14:foregroundMark x1="67500" y1="62898" x2="67500" y2="64968"/>
                          <a14:foregroundMark x1="63167" y1="62898" x2="63167" y2="64968"/>
                          <a14:foregroundMark x1="61500" y1="63057" x2="61250" y2="64650"/>
                          <a14:foregroundMark x1="57167" y1="62261" x2="57167" y2="65446"/>
                          <a14:foregroundMark x1="52750" y1="62739" x2="52917" y2="64331"/>
                          <a14:foregroundMark x1="49083" y1="61146" x2="49000" y2="63694"/>
                          <a14:foregroundMark x1="45333" y1="61465" x2="45167" y2="64490"/>
                          <a14:foregroundMark x1="45333" y1="49045" x2="45333" y2="50796"/>
                          <a14:foregroundMark x1="48833" y1="49841" x2="48833" y2="51911"/>
                          <a14:foregroundMark x1="52500" y1="47930" x2="52500" y2="49841"/>
                          <a14:foregroundMark x1="56750" y1="50159" x2="56750" y2="51911"/>
                          <a14:foregroundMark x1="60417" y1="50000" x2="60417" y2="52070"/>
                          <a14:foregroundMark x1="63000" y1="49204" x2="62917" y2="51592"/>
                          <a14:backgroundMark x1="46833" y1="35191" x2="46917" y2="36465"/>
                          <a14:backgroundMark x1="50583" y1="35828" x2="50833" y2="35828"/>
                          <a14:backgroundMark x1="65417" y1="36465" x2="65417" y2="37898"/>
                          <a14:backgroundMark x1="75667" y1="35669" x2="76000" y2="35669"/>
                          <a14:backgroundMark x1="73667" y1="49204" x2="74000" y2="49204"/>
                          <a14:backgroundMark x1="67333" y1="49522" x2="67833" y2="49363"/>
                          <a14:backgroundMark x1="57750" y1="49204" x2="57750" y2="49204"/>
                          <a14:backgroundMark x1="54083" y1="50478" x2="54083" y2="50478"/>
                          <a14:backgroundMark x1="46333" y1="61783" x2="46333" y2="61783"/>
                          <a14:backgroundMark x1="51583" y1="64172" x2="51583" y2="64172"/>
                          <a14:backgroundMark x1="60417" y1="64013" x2="60417" y2="64013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6713" y="2140102"/>
              <a:ext cx="3543301" cy="1854327"/>
            </a:xfrm>
            <a:prstGeom prst="rect">
              <a:avLst/>
            </a:prstGeom>
          </p:spPr>
        </p:pic>
        <p:pic>
          <p:nvPicPr>
            <p:cNvPr id="41" name="Рисунок 40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82929" y="2709374"/>
              <a:ext cx="2308977" cy="715783"/>
            </a:xfrm>
            <a:prstGeom prst="rect">
              <a:avLst/>
            </a:prstGeom>
          </p:spPr>
        </p:pic>
        <p:pic>
          <p:nvPicPr>
            <p:cNvPr id="42" name="Рисунок 41"/>
            <p:cNvPicPr>
              <a:picLocks noChangeAspect="1"/>
            </p:cNvPicPr>
            <p:nvPr/>
          </p:nvPicPr>
          <p:blipFill>
            <a:blip r:embed="rId7" cstate="print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9928" b="89892" l="3230" r="97463">
                          <a14:foregroundMark x1="35352" y1="44946" x2="35352" y2="44946"/>
                          <a14:foregroundMark x1="39216" y1="63899" x2="39216" y2="63899"/>
                          <a14:foregroundMark x1="49423" y1="62455" x2="49423" y2="62455"/>
                          <a14:foregroundMark x1="55479" y1="63899" x2="55479" y2="63899"/>
                          <a14:foregroundMark x1="64937" y1="61011" x2="64937" y2="61011"/>
                          <a14:foregroundMark x1="85352" y1="62455" x2="85352" y2="62455"/>
                          <a14:foregroundMark x1="91176" y1="63177" x2="91176" y2="63177"/>
                          <a14:foregroundMark x1="97463" y1="64801" x2="97463" y2="64801"/>
                          <a14:foregroundMark x1="32930" y1="65523" x2="32930" y2="65523"/>
                          <a14:foregroundMark x1="23472" y1="34296" x2="23472" y2="34296"/>
                          <a14:foregroundMark x1="28085" y1="42780" x2="28085" y2="42780"/>
                          <a14:foregroundMark x1="33391" y1="39711" x2="33391" y2="39711"/>
                          <a14:foregroundMark x1="35755" y1="63899" x2="35755" y2="63899"/>
                          <a14:foregroundMark x1="22607" y1="59206" x2="22607" y2="59206"/>
                          <a14:foregroundMark x1="18397" y1="60108" x2="18397" y2="60108"/>
                          <a14:foregroundMark x1="3230" y1="50542" x2="3230" y2="50542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55217" y="2617259"/>
              <a:ext cx="2814334" cy="90001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8259720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803556" y="641630"/>
            <a:ext cx="894429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>
                <a:solidFill>
                  <a:srgbClr val="3B3838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Преимущества </a:t>
            </a:r>
            <a:r>
              <a:rPr lang="en-US" sz="4400" b="1" dirty="0">
                <a:solidFill>
                  <a:srgbClr val="3B3838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COMITA AML</a:t>
            </a:r>
            <a:r>
              <a:rPr lang="ru-RU" sz="4400" b="1" dirty="0">
                <a:solidFill>
                  <a:srgbClr val="3B3838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endParaRPr lang="ru-RU" sz="4400" dirty="0">
              <a:solidFill>
                <a:srgbClr val="3B3838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AutoShape 2" descr="Файл:CBRF.png — Википедия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7E785A-3681-4BED-BB63-77385CC99619}" type="slidenum">
              <a:rPr lang="ru-RU" smtClean="0"/>
              <a:t>7</a:t>
            </a:fld>
            <a:endParaRPr lang="ru-RU"/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575" y="6356350"/>
            <a:ext cx="1216025" cy="284666"/>
          </a:xfrm>
          <a:prstGeom prst="rect">
            <a:avLst/>
          </a:prstGeom>
        </p:spPr>
      </p:pic>
      <p:sp>
        <p:nvSpPr>
          <p:cNvPr id="30" name="Скругленный прямоугольник 29"/>
          <p:cNvSpPr/>
          <p:nvPr/>
        </p:nvSpPr>
        <p:spPr>
          <a:xfrm>
            <a:off x="903410" y="1568098"/>
            <a:ext cx="4605762" cy="4133961"/>
          </a:xfrm>
          <a:prstGeom prst="roundRect">
            <a:avLst>
              <a:gd name="adj" fmla="val 7918"/>
            </a:avLst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glow>
              <a:schemeClr val="accent1">
                <a:alpha val="40000"/>
              </a:schemeClr>
            </a:glow>
            <a:reflection stA="45000" endPos="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1137948" y="3408447"/>
            <a:ext cx="4145252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Прямой обмен данными с Личными кабинетами организации на сайте </a:t>
            </a:r>
            <a:r>
              <a:rPr lang="ru-RU" sz="16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Росфинмониторинга</a:t>
            </a:r>
            <a:r>
              <a:rPr lang="ru-RU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и </a:t>
            </a:r>
            <a:r>
              <a:rPr lang="ru-RU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Банка России. Возможность автоматизации отправки </a:t>
            </a:r>
            <a:r>
              <a:rPr lang="ru-RU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ФЭС в </a:t>
            </a:r>
            <a:r>
              <a:rPr lang="ru-RU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Личный кабинет организации </a:t>
            </a:r>
          </a:p>
          <a:p>
            <a:r>
              <a:rPr lang="ru-RU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на сайте Росфинмониторинга, получения актуальных Перечней</a:t>
            </a:r>
            <a:endParaRPr lang="ru-RU" sz="1500" dirty="0">
              <a:solidFill>
                <a:schemeClr val="tx1">
                  <a:lumMod val="85000"/>
                  <a:lumOff val="1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137948" y="2993537"/>
            <a:ext cx="34067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chemeClr val="tx1">
                    <a:lumMod val="85000"/>
                    <a:lumOff val="1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Интеграция с госорганами</a:t>
            </a:r>
            <a:endParaRPr lang="en-US" b="1" dirty="0">
              <a:solidFill>
                <a:schemeClr val="tx1">
                  <a:lumMod val="85000"/>
                  <a:lumOff val="1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9127" y="2026610"/>
            <a:ext cx="679526" cy="679526"/>
          </a:xfrm>
          <a:prstGeom prst="rect">
            <a:avLst/>
          </a:prstGeom>
        </p:spPr>
      </p:pic>
      <p:sp>
        <p:nvSpPr>
          <p:cNvPr id="9" name="Блок-схема: ссылка на другую страницу 8"/>
          <p:cNvSpPr/>
          <p:nvPr/>
        </p:nvSpPr>
        <p:spPr>
          <a:xfrm>
            <a:off x="1527333" y="2278864"/>
            <a:ext cx="121920" cy="142240"/>
          </a:xfrm>
          <a:prstGeom prst="flowChartOffpageConnector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Скругленный прямоугольник 26"/>
          <p:cNvSpPr/>
          <p:nvPr/>
        </p:nvSpPr>
        <p:spPr>
          <a:xfrm>
            <a:off x="5678838" y="1560403"/>
            <a:ext cx="4774267" cy="4133961"/>
          </a:xfrm>
          <a:prstGeom prst="roundRect">
            <a:avLst>
              <a:gd name="adj" fmla="val 7918"/>
            </a:avLst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  <a:effectLst>
            <a:glow>
              <a:schemeClr val="accent1">
                <a:alpha val="40000"/>
              </a:schemeClr>
            </a:glow>
            <a:reflection stA="45000" endPos="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5942112" y="3408447"/>
            <a:ext cx="396342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Контроль, оценка уровня риска </a:t>
            </a:r>
          </a:p>
          <a:p>
            <a:r>
              <a:rPr lang="ru-RU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 принятие соответствующих мер </a:t>
            </a:r>
          </a:p>
          <a:p>
            <a:r>
              <a:rPr lang="ru-RU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 отношении клиентов, а также предоставление </a:t>
            </a:r>
            <a:r>
              <a:rPr lang="ru-RU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сведений </a:t>
            </a:r>
          </a:p>
          <a:p>
            <a:r>
              <a:rPr lang="ru-RU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 </a:t>
            </a:r>
            <a:r>
              <a:rPr lang="ru-RU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уполномоченные органы, позволяет снизить </a:t>
            </a:r>
            <a:r>
              <a:rPr lang="ru-RU" sz="16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комплаенс</a:t>
            </a:r>
            <a:r>
              <a:rPr lang="ru-RU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-риски организации</a:t>
            </a:r>
            <a:endParaRPr lang="en-US" sz="1500" dirty="0">
              <a:solidFill>
                <a:schemeClr val="tx1">
                  <a:lumMod val="85000"/>
                  <a:lumOff val="1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5942111" y="2993537"/>
            <a:ext cx="3127779" cy="3616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ts val="2100"/>
              </a:lnSpc>
              <a:spcBef>
                <a:spcPts val="600"/>
              </a:spcBef>
              <a:spcAft>
                <a:spcPts val="600"/>
              </a:spcAft>
              <a:buSzPts val="1000"/>
              <a:tabLst>
                <a:tab pos="457200" algn="l"/>
              </a:tabLst>
            </a:pPr>
            <a:r>
              <a:rPr lang="ru-RU" b="1" dirty="0">
                <a:solidFill>
                  <a:schemeClr val="tx1">
                    <a:lumMod val="85000"/>
                    <a:lumOff val="1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Точность оценки рисков</a:t>
            </a:r>
          </a:p>
        </p:txBody>
      </p:sp>
      <p:grpSp>
        <p:nvGrpSpPr>
          <p:cNvPr id="10" name="Группа 9"/>
          <p:cNvGrpSpPr/>
          <p:nvPr/>
        </p:nvGrpSpPr>
        <p:grpSpPr>
          <a:xfrm>
            <a:off x="6035264" y="1981543"/>
            <a:ext cx="816514" cy="703426"/>
            <a:chOff x="6075991" y="1954734"/>
            <a:chExt cx="816514" cy="703426"/>
          </a:xfrm>
        </p:grpSpPr>
        <p:grpSp>
          <p:nvGrpSpPr>
            <p:cNvPr id="21" name="Группа 20"/>
            <p:cNvGrpSpPr/>
            <p:nvPr/>
          </p:nvGrpSpPr>
          <p:grpSpPr>
            <a:xfrm>
              <a:off x="6075991" y="1954734"/>
              <a:ext cx="816514" cy="703426"/>
              <a:chOff x="5424433" y="3953885"/>
              <a:chExt cx="264818" cy="257435"/>
            </a:xfrm>
          </p:grpSpPr>
          <p:cxnSp>
            <p:nvCxnSpPr>
              <p:cNvPr id="22" name="Прямая соединительная линия 21"/>
              <p:cNvCxnSpPr/>
              <p:nvPr/>
            </p:nvCxnSpPr>
            <p:spPr>
              <a:xfrm>
                <a:off x="5559552" y="3953885"/>
                <a:ext cx="0" cy="257435"/>
              </a:xfrm>
              <a:prstGeom prst="line">
                <a:avLst/>
              </a:prstGeom>
              <a:ln w="22225">
                <a:solidFill>
                  <a:schemeClr val="accent2">
                    <a:lumMod val="60000"/>
                    <a:lumOff val="40000"/>
                  </a:schemeClr>
                </a:soli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3" name="Прямая соединительная линия 22"/>
              <p:cNvCxnSpPr/>
              <p:nvPr/>
            </p:nvCxnSpPr>
            <p:spPr>
              <a:xfrm flipH="1">
                <a:off x="5424433" y="4086989"/>
                <a:ext cx="264818" cy="0"/>
              </a:xfrm>
              <a:prstGeom prst="line">
                <a:avLst/>
              </a:prstGeom>
              <a:ln w="22225">
                <a:solidFill>
                  <a:schemeClr val="accent2">
                    <a:lumMod val="60000"/>
                    <a:lumOff val="40000"/>
                  </a:schemeClr>
                </a:soli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24" name="Овал 23"/>
              <p:cNvSpPr/>
              <p:nvPr/>
            </p:nvSpPr>
            <p:spPr>
              <a:xfrm>
                <a:off x="5482081" y="4009519"/>
                <a:ext cx="154940" cy="154940"/>
              </a:xfrm>
              <a:prstGeom prst="ellipse">
                <a:avLst/>
              </a:prstGeom>
              <a:noFill/>
              <a:ln w="22225">
                <a:solidFill>
                  <a:schemeClr val="accent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/>
              </a:p>
            </p:txBody>
          </p:sp>
        </p:grpSp>
        <p:sp>
          <p:nvSpPr>
            <p:cNvPr id="29" name="4-конечная звезда 28"/>
            <p:cNvSpPr/>
            <p:nvPr/>
          </p:nvSpPr>
          <p:spPr>
            <a:xfrm>
              <a:off x="6692044" y="2003921"/>
              <a:ext cx="187608" cy="186467"/>
            </a:xfrm>
            <a:prstGeom prst="star4">
              <a:avLst/>
            </a:prstGeom>
            <a:solidFill>
              <a:schemeClr val="accent2">
                <a:lumMod val="60000"/>
                <a:lumOff val="40000"/>
              </a:schemeClr>
            </a:solidFill>
            <a:ln w="9525"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36" name="Овал 35"/>
          <p:cNvSpPr/>
          <p:nvPr/>
        </p:nvSpPr>
        <p:spPr>
          <a:xfrm>
            <a:off x="6275696" y="2179438"/>
            <a:ext cx="352354" cy="312258"/>
          </a:xfrm>
          <a:prstGeom prst="ellipse">
            <a:avLst/>
          </a:prstGeom>
          <a:noFill/>
          <a:ln w="22225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306789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Скругленный прямоугольник 32"/>
          <p:cNvSpPr/>
          <p:nvPr/>
        </p:nvSpPr>
        <p:spPr>
          <a:xfrm>
            <a:off x="233680" y="152399"/>
            <a:ext cx="11744959" cy="3812035"/>
          </a:xfrm>
          <a:prstGeom prst="roundRect">
            <a:avLst>
              <a:gd name="adj" fmla="val 6923"/>
            </a:avLst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233680" y="4089212"/>
            <a:ext cx="5942833" cy="2632263"/>
          </a:xfrm>
          <a:prstGeom prst="roundRect">
            <a:avLst>
              <a:gd name="adj" fmla="val 6923"/>
            </a:avLst>
          </a:prstGeom>
          <a:solidFill>
            <a:srgbClr val="F3E4F4"/>
          </a:solidFill>
          <a:ln>
            <a:solidFill>
              <a:srgbClr val="FF97B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4" name="TextBox 13"/>
          <p:cNvSpPr txBox="1"/>
          <p:nvPr/>
        </p:nvSpPr>
        <p:spPr>
          <a:xfrm>
            <a:off x="1090954" y="574729"/>
            <a:ext cx="88207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Внедрение </a:t>
            </a:r>
            <a:r>
              <a:rPr lang="en-US" sz="3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COMITA AML</a:t>
            </a:r>
            <a:r>
              <a:rPr lang="ru-RU" sz="3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позволяет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7E785A-3681-4BED-BB63-77385CC99619}" type="slidenum">
              <a:rPr lang="ru-RU" smtClean="0"/>
              <a:t>8</a:t>
            </a:fld>
            <a:endParaRPr lang="ru-RU"/>
          </a:p>
        </p:txBody>
      </p:sp>
      <p:pic>
        <p:nvPicPr>
          <p:cNvPr id="20" name="Рисунок 19"/>
          <p:cNvPicPr>
            <a:picLocks noChangeAspect="1"/>
          </p:cNvPicPr>
          <p:nvPr/>
        </p:nvPicPr>
        <p:blipFill>
          <a:blip r:embed="rId3" cstate="print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50000"/>
                    </a14:imgEffect>
                    <a14:imgEffect>
                      <a14:brightnessContrast bright="-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5350" y="4333318"/>
            <a:ext cx="2087209" cy="2087209"/>
          </a:xfrm>
          <a:prstGeom prst="rect">
            <a:avLst/>
          </a:prstGeom>
        </p:spPr>
      </p:pic>
      <p:sp>
        <p:nvSpPr>
          <p:cNvPr id="24" name="Скругленный прямоугольник 23"/>
          <p:cNvSpPr/>
          <p:nvPr/>
        </p:nvSpPr>
        <p:spPr>
          <a:xfrm>
            <a:off x="6277398" y="4080362"/>
            <a:ext cx="5701241" cy="2641113"/>
          </a:xfrm>
          <a:prstGeom prst="roundRect">
            <a:avLst>
              <a:gd name="adj" fmla="val 6923"/>
            </a:avLst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5" cstate="print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-6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3813" y="4333318"/>
            <a:ext cx="2065123" cy="2065123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551719" y="5589402"/>
            <a:ext cx="27115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Подробнее </a:t>
            </a:r>
          </a:p>
          <a:p>
            <a:r>
              <a:rPr lang="ru-RU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 </a:t>
            </a:r>
            <a:r>
              <a:rPr 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COMITA AML</a:t>
            </a:r>
            <a:endParaRPr lang="ru-RU" sz="2400" b="1" dirty="0">
              <a:solidFill>
                <a:schemeClr val="tx1">
                  <a:lumMod val="75000"/>
                  <a:lumOff val="2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5061" y="4639685"/>
            <a:ext cx="1343641" cy="671820"/>
          </a:xfrm>
          <a:prstGeom prst="rect">
            <a:avLst/>
          </a:prstGeom>
        </p:spPr>
      </p:pic>
      <p:grpSp>
        <p:nvGrpSpPr>
          <p:cNvPr id="15" name="Группа 14"/>
          <p:cNvGrpSpPr/>
          <p:nvPr/>
        </p:nvGrpSpPr>
        <p:grpSpPr>
          <a:xfrm>
            <a:off x="1139721" y="1479337"/>
            <a:ext cx="9771580" cy="2085893"/>
            <a:chOff x="1139721" y="1347257"/>
            <a:chExt cx="9771580" cy="2085893"/>
          </a:xfrm>
        </p:grpSpPr>
        <p:sp>
          <p:nvSpPr>
            <p:cNvPr id="11" name="Прямоугольник 10"/>
            <p:cNvSpPr/>
            <p:nvPr/>
          </p:nvSpPr>
          <p:spPr>
            <a:xfrm>
              <a:off x="1465137" y="1780245"/>
              <a:ext cx="4519186" cy="35394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ru-RU" sz="17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Снизить операционные и </a:t>
              </a:r>
              <a:r>
                <a:rPr lang="ru-RU" sz="1700" dirty="0" err="1">
                  <a:solidFill>
                    <a:schemeClr val="tx1">
                      <a:lumMod val="85000"/>
                      <a:lumOff val="15000"/>
                    </a:schemeClr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комплаенс</a:t>
              </a:r>
              <a:r>
                <a:rPr lang="ru-RU" sz="17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‑риски</a:t>
              </a:r>
            </a:p>
          </p:txBody>
        </p:sp>
        <p:sp>
          <p:nvSpPr>
            <p:cNvPr id="9" name="Прямоугольник 8"/>
            <p:cNvSpPr/>
            <p:nvPr/>
          </p:nvSpPr>
          <p:spPr>
            <a:xfrm>
              <a:off x="1465137" y="1347257"/>
              <a:ext cx="9446164" cy="35394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/>
              <a:r>
                <a:rPr lang="ru-RU" sz="17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Эффективно соответствовать текущим и будущим требованиям регуляторов</a:t>
              </a:r>
            </a:p>
          </p:txBody>
        </p:sp>
        <p:sp>
          <p:nvSpPr>
            <p:cNvPr id="22" name="4-конечная звезда 21"/>
            <p:cNvSpPr/>
            <p:nvPr/>
          </p:nvSpPr>
          <p:spPr>
            <a:xfrm>
              <a:off x="1139721" y="1384195"/>
              <a:ext cx="274428" cy="279777"/>
            </a:xfrm>
            <a:prstGeom prst="star4">
              <a:avLst/>
            </a:prstGeom>
            <a:solidFill>
              <a:srgbClr val="FF9B3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solidFill>
                  <a:schemeClr val="tx1">
                    <a:lumMod val="85000"/>
                    <a:lumOff val="1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2" name="Прямоугольник 11"/>
            <p:cNvSpPr/>
            <p:nvPr/>
          </p:nvSpPr>
          <p:spPr>
            <a:xfrm>
              <a:off x="1465137" y="2213233"/>
              <a:ext cx="9277195" cy="35394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/>
              <a:r>
                <a:rPr lang="ru-RU" sz="17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Сократить затраты за счёт автоматизации</a:t>
              </a:r>
            </a:p>
          </p:txBody>
        </p:sp>
        <p:sp>
          <p:nvSpPr>
            <p:cNvPr id="16" name="Прямоугольник 15"/>
            <p:cNvSpPr/>
            <p:nvPr/>
          </p:nvSpPr>
          <p:spPr>
            <a:xfrm>
              <a:off x="1465137" y="2646221"/>
              <a:ext cx="9277195" cy="35394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/>
              <a:r>
                <a:rPr lang="ru-RU" sz="17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Обеспечить </a:t>
              </a:r>
              <a:r>
                <a:rPr lang="ru-RU" sz="1700" dirty="0" err="1">
                  <a:solidFill>
                    <a:schemeClr val="tx1">
                      <a:lumMod val="85000"/>
                      <a:lumOff val="15000"/>
                    </a:schemeClr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импортонезависимость</a:t>
              </a:r>
              <a:r>
                <a:rPr lang="ru-RU" sz="17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ИТ‑инфраструктуры</a:t>
              </a:r>
            </a:p>
          </p:txBody>
        </p:sp>
        <p:sp>
          <p:nvSpPr>
            <p:cNvPr id="18" name="Прямоугольник 17"/>
            <p:cNvSpPr/>
            <p:nvPr/>
          </p:nvSpPr>
          <p:spPr>
            <a:xfrm>
              <a:off x="1465137" y="3079207"/>
              <a:ext cx="9277195" cy="35394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/>
              <a:r>
                <a:rPr lang="ru-RU" sz="17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Повысить точность оценки рисков и качество обслуживания клиентов</a:t>
              </a:r>
            </a:p>
          </p:txBody>
        </p:sp>
        <p:sp>
          <p:nvSpPr>
            <p:cNvPr id="30" name="4-конечная звезда 29"/>
            <p:cNvSpPr/>
            <p:nvPr/>
          </p:nvSpPr>
          <p:spPr>
            <a:xfrm>
              <a:off x="1139721" y="1812439"/>
              <a:ext cx="274428" cy="279777"/>
            </a:xfrm>
            <a:prstGeom prst="star4">
              <a:avLst/>
            </a:prstGeom>
            <a:solidFill>
              <a:srgbClr val="FF9B3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solidFill>
                  <a:schemeClr val="tx1">
                    <a:lumMod val="85000"/>
                    <a:lumOff val="1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32" name="4-конечная звезда 31"/>
            <p:cNvSpPr/>
            <p:nvPr/>
          </p:nvSpPr>
          <p:spPr>
            <a:xfrm>
              <a:off x="1139721" y="2240683"/>
              <a:ext cx="274428" cy="279777"/>
            </a:xfrm>
            <a:prstGeom prst="star4">
              <a:avLst/>
            </a:prstGeom>
            <a:solidFill>
              <a:srgbClr val="FF9B3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solidFill>
                  <a:schemeClr val="tx1">
                    <a:lumMod val="85000"/>
                    <a:lumOff val="1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34" name="4-конечная звезда 33"/>
            <p:cNvSpPr/>
            <p:nvPr/>
          </p:nvSpPr>
          <p:spPr>
            <a:xfrm>
              <a:off x="1139721" y="2679087"/>
              <a:ext cx="274428" cy="279777"/>
            </a:xfrm>
            <a:prstGeom prst="star4">
              <a:avLst/>
            </a:prstGeom>
            <a:solidFill>
              <a:srgbClr val="FF9B3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solidFill>
                  <a:schemeClr val="tx1">
                    <a:lumMod val="85000"/>
                    <a:lumOff val="1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35" name="4-конечная звезда 34"/>
            <p:cNvSpPr/>
            <p:nvPr/>
          </p:nvSpPr>
          <p:spPr>
            <a:xfrm>
              <a:off x="1139721" y="3127651"/>
              <a:ext cx="274428" cy="279777"/>
            </a:xfrm>
            <a:prstGeom prst="star4">
              <a:avLst/>
            </a:prstGeom>
            <a:solidFill>
              <a:srgbClr val="FF9B3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solidFill>
                  <a:schemeClr val="tx1">
                    <a:lumMod val="85000"/>
                    <a:lumOff val="1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grpSp>
        <p:nvGrpSpPr>
          <p:cNvPr id="37" name="Группа 36"/>
          <p:cNvGrpSpPr/>
          <p:nvPr/>
        </p:nvGrpSpPr>
        <p:grpSpPr>
          <a:xfrm>
            <a:off x="6862312" y="5478638"/>
            <a:ext cx="2086588" cy="840068"/>
            <a:chOff x="6707644" y="5466292"/>
            <a:chExt cx="2086588" cy="840068"/>
          </a:xfrm>
        </p:grpSpPr>
        <p:sp>
          <p:nvSpPr>
            <p:cNvPr id="27" name="TextBox 26"/>
            <p:cNvSpPr txBox="1"/>
            <p:nvPr/>
          </p:nvSpPr>
          <p:spPr>
            <a:xfrm>
              <a:off x="6707644" y="5466292"/>
              <a:ext cx="208658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Подробнее</a:t>
              </a:r>
            </a:p>
          </p:txBody>
        </p:sp>
        <p:pic>
          <p:nvPicPr>
            <p:cNvPr id="28" name="Рисунок 27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70211" y="5916708"/>
              <a:ext cx="1472725" cy="344759"/>
            </a:xfrm>
            <a:prstGeom prst="rect">
              <a:avLst/>
            </a:prstGeom>
          </p:spPr>
        </p:pic>
        <p:sp>
          <p:nvSpPr>
            <p:cNvPr id="36" name="Прямоугольник 35"/>
            <p:cNvSpPr/>
            <p:nvPr/>
          </p:nvSpPr>
          <p:spPr>
            <a:xfrm>
              <a:off x="6729802" y="5937028"/>
              <a:ext cx="327334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о</a:t>
              </a:r>
            </a:p>
          </p:txBody>
        </p:sp>
      </p:grpSp>
      <p:pic>
        <p:nvPicPr>
          <p:cNvPr id="38" name="Рисунок 37"/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49589" y="2026195"/>
            <a:ext cx="1504211" cy="15042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99448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-73152" y="1"/>
            <a:ext cx="12265152" cy="685799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4" name="TextBox 13"/>
          <p:cNvSpPr txBox="1"/>
          <p:nvPr/>
        </p:nvSpPr>
        <p:spPr>
          <a:xfrm>
            <a:off x="1693921" y="2171341"/>
            <a:ext cx="848946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Благодарю за внимание!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455" y="4524479"/>
            <a:ext cx="2773220" cy="649199"/>
          </a:xfrm>
          <a:prstGeom prst="rect">
            <a:avLst/>
          </a:prstGeom>
        </p:spPr>
      </p:pic>
      <p:sp>
        <p:nvSpPr>
          <p:cNvPr id="24" name="4-конечная звезда 23"/>
          <p:cNvSpPr/>
          <p:nvPr/>
        </p:nvSpPr>
        <p:spPr>
          <a:xfrm rot="20950890">
            <a:off x="9914130" y="1695852"/>
            <a:ext cx="631172" cy="621310"/>
          </a:xfrm>
          <a:prstGeom prst="star4">
            <a:avLst/>
          </a:prstGeom>
          <a:solidFill>
            <a:schemeClr val="bg1"/>
          </a:solidFill>
          <a:ln w="1905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304801" y="5321652"/>
            <a:ext cx="556116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195112, Санкт-Петербург, </a:t>
            </a:r>
            <a:r>
              <a:rPr lang="ru-RU" sz="16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Малоохтинский</a:t>
            </a:r>
            <a:r>
              <a:rPr lang="ru-RU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 пр., 68</a:t>
            </a:r>
          </a:p>
          <a:p>
            <a:r>
              <a:rPr lang="ru-RU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(812) 578–01–96 (многоканальный)</a:t>
            </a:r>
            <a:br>
              <a:rPr lang="ru-RU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5780196@comita.ru</a:t>
            </a:r>
          </a:p>
        </p:txBody>
      </p:sp>
    </p:spTree>
    <p:extLst>
      <p:ext uri="{BB962C8B-B14F-4D97-AF65-F5344CB8AC3E}">
        <p14:creationId xmlns:p14="http://schemas.microsoft.com/office/powerpoint/2010/main" val="41147172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TM10001105[[fn=Уголки]]</Template>
  <TotalTime>6673</TotalTime>
  <Words>508</Words>
  <Application>Microsoft Office PowerPoint</Application>
  <PresentationFormat>Широкоэкранный</PresentationFormat>
  <Paragraphs>90</Paragraphs>
  <Slides>9</Slides>
  <Notes>9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5" baseType="lpstr">
      <vt:lpstr>Calibri</vt:lpstr>
      <vt:lpstr>Tilda Sans</vt:lpstr>
      <vt:lpstr>Arial</vt:lpstr>
      <vt:lpstr>Tahoma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sergeybo@comita.lan</dc:creator>
  <cp:lastModifiedBy>Марина Евгеньевна Рождественская</cp:lastModifiedBy>
  <cp:revision>183</cp:revision>
  <dcterms:created xsi:type="dcterms:W3CDTF">2025-09-29T07:49:00Z</dcterms:created>
  <dcterms:modified xsi:type="dcterms:W3CDTF">2026-04-13T10:41:22Z</dcterms:modified>
</cp:coreProperties>
</file>